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56" r:id="rId5"/>
    <p:sldId id="264" r:id="rId6"/>
    <p:sldId id="265" r:id="rId7"/>
    <p:sldId id="286" r:id="rId8"/>
    <p:sldId id="273" r:id="rId9"/>
    <p:sldId id="282" r:id="rId10"/>
    <p:sldId id="274" r:id="rId11"/>
    <p:sldId id="275" r:id="rId12"/>
    <p:sldId id="277" r:id="rId13"/>
    <p:sldId id="287" r:id="rId14"/>
    <p:sldId id="267" r:id="rId15"/>
    <p:sldId id="284" r:id="rId16"/>
    <p:sldId id="272" r:id="rId17"/>
    <p:sldId id="278" r:id="rId18"/>
    <p:sldId id="285" r:id="rId19"/>
    <p:sldId id="280"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883" y="82"/>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AA6D70-2667-4058-B8BC-CE63352F0457}" type="doc">
      <dgm:prSet loTypeId="urn:microsoft.com/office/officeart/2005/8/layout/bList2" loCatId="list" qsTypeId="urn:microsoft.com/office/officeart/2005/8/quickstyle/simple1" qsCatId="simple" csTypeId="urn:microsoft.com/office/officeart/2005/8/colors/accent1_2" csCatId="accent1" phldr="1"/>
      <dgm:spPr/>
    </dgm:pt>
    <dgm:pt modelId="{9C6C9DA8-0424-4770-B55F-DB13022E9903}">
      <dgm:prSet phldrT="[Text]"/>
      <dgm:spPr/>
      <dgm:t>
        <a:bodyPr/>
        <a:lstStyle/>
        <a:p>
          <a:r>
            <a:rPr lang="en-US" dirty="0"/>
            <a:t>Value Proportion</a:t>
          </a:r>
          <a:endParaRPr lang="en-IN" dirty="0"/>
        </a:p>
      </dgm:t>
    </dgm:pt>
    <dgm:pt modelId="{E70FC4D7-A9AC-48C5-824D-E8583E042B9B}" type="parTrans" cxnId="{079C54EF-5082-4AC3-A483-394C482BCC67}">
      <dgm:prSet/>
      <dgm:spPr/>
      <dgm:t>
        <a:bodyPr/>
        <a:lstStyle/>
        <a:p>
          <a:endParaRPr lang="en-IN"/>
        </a:p>
      </dgm:t>
    </dgm:pt>
    <dgm:pt modelId="{B694E793-0845-4783-BE94-EDC3934E98DD}" type="sibTrans" cxnId="{079C54EF-5082-4AC3-A483-394C482BCC67}">
      <dgm:prSet/>
      <dgm:spPr/>
      <dgm:t>
        <a:bodyPr/>
        <a:lstStyle/>
        <a:p>
          <a:endParaRPr lang="en-IN"/>
        </a:p>
      </dgm:t>
    </dgm:pt>
    <dgm:pt modelId="{1CCA3CF2-BD70-4E85-A3EB-F2738FC96950}">
      <dgm:prSet phldrT="[Text]"/>
      <dgm:spPr/>
      <dgm:t>
        <a:bodyPr/>
        <a:lstStyle/>
        <a:p>
          <a:r>
            <a:rPr lang="en-US"/>
            <a:t>Target Market</a:t>
          </a:r>
          <a:endParaRPr lang="en-IN"/>
        </a:p>
      </dgm:t>
    </dgm:pt>
    <dgm:pt modelId="{5E8264F2-2DBF-40A1-91D4-389F30B98E81}" type="parTrans" cxnId="{00C7F0EF-8BA1-4102-B5DA-94EC1468477F}">
      <dgm:prSet/>
      <dgm:spPr/>
      <dgm:t>
        <a:bodyPr/>
        <a:lstStyle/>
        <a:p>
          <a:endParaRPr lang="en-IN"/>
        </a:p>
      </dgm:t>
    </dgm:pt>
    <dgm:pt modelId="{0D9DD5D6-CD4E-4953-A51F-E5F6CBBBC477}" type="sibTrans" cxnId="{00C7F0EF-8BA1-4102-B5DA-94EC1468477F}">
      <dgm:prSet/>
      <dgm:spPr/>
      <dgm:t>
        <a:bodyPr/>
        <a:lstStyle/>
        <a:p>
          <a:endParaRPr lang="en-IN"/>
        </a:p>
      </dgm:t>
    </dgm:pt>
    <dgm:pt modelId="{6BAE87E5-0E2C-4F42-949E-FD4556AF22FD}">
      <dgm:prSet phldrT="[Text]"/>
      <dgm:spPr/>
      <dgm:t>
        <a:bodyPr/>
        <a:lstStyle/>
        <a:p>
          <a:r>
            <a:rPr lang="en-US" dirty="0"/>
            <a:t>Revenue Streams</a:t>
          </a:r>
          <a:endParaRPr lang="en-IN" dirty="0"/>
        </a:p>
      </dgm:t>
    </dgm:pt>
    <dgm:pt modelId="{E1E0337D-786C-4CCD-A73E-A7F5F505CEDA}" type="parTrans" cxnId="{1F44A9E5-2E31-47BB-B2D2-690900BD63BB}">
      <dgm:prSet/>
      <dgm:spPr/>
      <dgm:t>
        <a:bodyPr/>
        <a:lstStyle/>
        <a:p>
          <a:endParaRPr lang="en-IN"/>
        </a:p>
      </dgm:t>
    </dgm:pt>
    <dgm:pt modelId="{8D8AE39A-674A-4BA9-8C94-9ACEC5134B29}" type="sibTrans" cxnId="{1F44A9E5-2E31-47BB-B2D2-690900BD63BB}">
      <dgm:prSet/>
      <dgm:spPr/>
      <dgm:t>
        <a:bodyPr/>
        <a:lstStyle/>
        <a:p>
          <a:endParaRPr lang="en-IN"/>
        </a:p>
      </dgm:t>
    </dgm:pt>
    <dgm:pt modelId="{403FB754-D096-4F45-A714-714983CFCB9D}">
      <dgm:prSet/>
      <dgm:spPr/>
      <dgm:t>
        <a:bodyPr/>
        <a:lstStyle/>
        <a:p>
          <a:endParaRPr lang="en-IN"/>
        </a:p>
      </dgm:t>
    </dgm:pt>
    <dgm:pt modelId="{025D99DB-371E-4D3E-83D5-46D8205E22C8}" type="parTrans" cxnId="{B3B05943-96FF-4B88-BDE3-531E399D4709}">
      <dgm:prSet/>
      <dgm:spPr/>
      <dgm:t>
        <a:bodyPr/>
        <a:lstStyle/>
        <a:p>
          <a:endParaRPr lang="en-IN"/>
        </a:p>
      </dgm:t>
    </dgm:pt>
    <dgm:pt modelId="{3CF55CBB-C2DC-4012-8179-D5D63878A42D}" type="sibTrans" cxnId="{B3B05943-96FF-4B88-BDE3-531E399D4709}">
      <dgm:prSet/>
      <dgm:spPr/>
      <dgm:t>
        <a:bodyPr/>
        <a:lstStyle/>
        <a:p>
          <a:endParaRPr lang="en-IN"/>
        </a:p>
      </dgm:t>
    </dgm:pt>
    <dgm:pt modelId="{396ECBDF-8308-45D0-8CE0-3D66B954D186}" type="pres">
      <dgm:prSet presAssocID="{1AAA6D70-2667-4058-B8BC-CE63352F0457}" presName="diagram" presStyleCnt="0">
        <dgm:presLayoutVars>
          <dgm:dir/>
          <dgm:animLvl val="lvl"/>
          <dgm:resizeHandles val="exact"/>
        </dgm:presLayoutVars>
      </dgm:prSet>
      <dgm:spPr/>
    </dgm:pt>
    <dgm:pt modelId="{050AF80A-F959-45A3-9C49-1F5AC727A68E}" type="pres">
      <dgm:prSet presAssocID="{9C6C9DA8-0424-4770-B55F-DB13022E9903}" presName="compNode" presStyleCnt="0"/>
      <dgm:spPr/>
    </dgm:pt>
    <dgm:pt modelId="{85C6AD5B-268A-43F4-8144-198023606CB2}" type="pres">
      <dgm:prSet presAssocID="{9C6C9DA8-0424-4770-B55F-DB13022E9903}" presName="childRect" presStyleLbl="bgAcc1" presStyleIdx="0" presStyleCnt="3">
        <dgm:presLayoutVars>
          <dgm:bulletEnabled val="1"/>
        </dgm:presLayoutVars>
      </dgm:prSet>
      <dgm:spPr/>
    </dgm:pt>
    <dgm:pt modelId="{9171EA0D-62C1-473A-805F-6A51914DBBFC}" type="pres">
      <dgm:prSet presAssocID="{9C6C9DA8-0424-4770-B55F-DB13022E9903}" presName="parentText" presStyleLbl="node1" presStyleIdx="0" presStyleCnt="0">
        <dgm:presLayoutVars>
          <dgm:chMax val="0"/>
          <dgm:bulletEnabled val="1"/>
        </dgm:presLayoutVars>
      </dgm:prSet>
      <dgm:spPr/>
    </dgm:pt>
    <dgm:pt modelId="{E7A7BBB1-E489-47C9-B207-9B35CCA2D6A8}" type="pres">
      <dgm:prSet presAssocID="{9C6C9DA8-0424-4770-B55F-DB13022E9903}" presName="parentRect" presStyleLbl="alignNode1" presStyleIdx="0" presStyleCnt="3"/>
      <dgm:spPr/>
    </dgm:pt>
    <dgm:pt modelId="{588A6028-804B-4FCC-BB77-5E42CBFAB1C7}" type="pres">
      <dgm:prSet presAssocID="{9C6C9DA8-0424-4770-B55F-DB13022E9903}"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A166282-1FBA-4459-A157-A6B4D72D317C}" type="pres">
      <dgm:prSet presAssocID="{B694E793-0845-4783-BE94-EDC3934E98DD}" presName="sibTrans" presStyleLbl="sibTrans2D1" presStyleIdx="0" presStyleCnt="0"/>
      <dgm:spPr/>
    </dgm:pt>
    <dgm:pt modelId="{15831291-AADA-493B-8908-62DE1CB6F242}" type="pres">
      <dgm:prSet presAssocID="{1CCA3CF2-BD70-4E85-A3EB-F2738FC96950}" presName="compNode" presStyleCnt="0"/>
      <dgm:spPr/>
    </dgm:pt>
    <dgm:pt modelId="{BA73AEA1-4E71-4380-A2AA-FC0E946DC683}" type="pres">
      <dgm:prSet presAssocID="{1CCA3CF2-BD70-4E85-A3EB-F2738FC96950}" presName="childRect" presStyleLbl="bgAcc1" presStyleIdx="1" presStyleCnt="3">
        <dgm:presLayoutVars>
          <dgm:bulletEnabled val="1"/>
        </dgm:presLayoutVars>
      </dgm:prSet>
      <dgm:spPr/>
    </dgm:pt>
    <dgm:pt modelId="{E40D842E-72DA-4917-924A-8951300DDC13}" type="pres">
      <dgm:prSet presAssocID="{1CCA3CF2-BD70-4E85-A3EB-F2738FC96950}" presName="parentText" presStyleLbl="node1" presStyleIdx="0" presStyleCnt="0">
        <dgm:presLayoutVars>
          <dgm:chMax val="0"/>
          <dgm:bulletEnabled val="1"/>
        </dgm:presLayoutVars>
      </dgm:prSet>
      <dgm:spPr/>
    </dgm:pt>
    <dgm:pt modelId="{4B0AF889-C356-4608-856B-E5B420373F13}" type="pres">
      <dgm:prSet presAssocID="{1CCA3CF2-BD70-4E85-A3EB-F2738FC96950}" presName="parentRect" presStyleLbl="alignNode1" presStyleIdx="1" presStyleCnt="3"/>
      <dgm:spPr/>
    </dgm:pt>
    <dgm:pt modelId="{887B7811-874B-4B21-96AB-517E729B216B}" type="pres">
      <dgm:prSet presAssocID="{1CCA3CF2-BD70-4E85-A3EB-F2738FC96950}"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12C8563-C5F4-438F-A3C7-B48A68CE5384}" type="pres">
      <dgm:prSet presAssocID="{0D9DD5D6-CD4E-4953-A51F-E5F6CBBBC477}" presName="sibTrans" presStyleLbl="sibTrans2D1" presStyleIdx="0" presStyleCnt="0"/>
      <dgm:spPr/>
    </dgm:pt>
    <dgm:pt modelId="{24AAC5DA-BEC7-44EC-BFEB-2B887040345C}" type="pres">
      <dgm:prSet presAssocID="{6BAE87E5-0E2C-4F42-949E-FD4556AF22FD}" presName="compNode" presStyleCnt="0"/>
      <dgm:spPr/>
    </dgm:pt>
    <dgm:pt modelId="{8D6FB438-5137-4698-BFD8-E0122B9C91D0}" type="pres">
      <dgm:prSet presAssocID="{6BAE87E5-0E2C-4F42-949E-FD4556AF22FD}" presName="childRect" presStyleLbl="bgAcc1" presStyleIdx="2" presStyleCnt="3">
        <dgm:presLayoutVars>
          <dgm:bulletEnabled val="1"/>
        </dgm:presLayoutVars>
      </dgm:prSet>
      <dgm:spPr/>
    </dgm:pt>
    <dgm:pt modelId="{28DD5430-F69C-447D-AC64-B940F1DDE917}" type="pres">
      <dgm:prSet presAssocID="{6BAE87E5-0E2C-4F42-949E-FD4556AF22FD}" presName="parentText" presStyleLbl="node1" presStyleIdx="0" presStyleCnt="0">
        <dgm:presLayoutVars>
          <dgm:chMax val="0"/>
          <dgm:bulletEnabled val="1"/>
        </dgm:presLayoutVars>
      </dgm:prSet>
      <dgm:spPr/>
    </dgm:pt>
    <dgm:pt modelId="{809D8727-D75F-4E14-BFD1-989F49A7691A}" type="pres">
      <dgm:prSet presAssocID="{6BAE87E5-0E2C-4F42-949E-FD4556AF22FD}" presName="parentRect" presStyleLbl="alignNode1" presStyleIdx="2" presStyleCnt="3"/>
      <dgm:spPr/>
    </dgm:pt>
    <dgm:pt modelId="{EB65AFB5-F8A3-411D-A8EA-3A9A08485BCD}" type="pres">
      <dgm:prSet presAssocID="{6BAE87E5-0E2C-4F42-949E-FD4556AF22FD}"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Lst>
  <dgm:cxnLst>
    <dgm:cxn modelId="{BBB1863F-C6AB-484B-BC52-DD37D7FEDDA7}" type="presOf" srcId="{1CCA3CF2-BD70-4E85-A3EB-F2738FC96950}" destId="{4B0AF889-C356-4608-856B-E5B420373F13}" srcOrd="1" destOrd="0" presId="urn:microsoft.com/office/officeart/2005/8/layout/bList2"/>
    <dgm:cxn modelId="{B3B05943-96FF-4B88-BDE3-531E399D4709}" srcId="{9C6C9DA8-0424-4770-B55F-DB13022E9903}" destId="{403FB754-D096-4F45-A714-714983CFCB9D}" srcOrd="0" destOrd="0" parTransId="{025D99DB-371E-4D3E-83D5-46D8205E22C8}" sibTransId="{3CF55CBB-C2DC-4012-8179-D5D63878A42D}"/>
    <dgm:cxn modelId="{D9092A4C-74F4-4C14-814E-DB4BAC211E39}" type="presOf" srcId="{0D9DD5D6-CD4E-4953-A51F-E5F6CBBBC477}" destId="{112C8563-C5F4-438F-A3C7-B48A68CE5384}" srcOrd="0" destOrd="0" presId="urn:microsoft.com/office/officeart/2005/8/layout/bList2"/>
    <dgm:cxn modelId="{B1D48A4E-7907-4006-84A2-D9314A1F6F60}" type="presOf" srcId="{9C6C9DA8-0424-4770-B55F-DB13022E9903}" destId="{E7A7BBB1-E489-47C9-B207-9B35CCA2D6A8}" srcOrd="1" destOrd="0" presId="urn:microsoft.com/office/officeart/2005/8/layout/bList2"/>
    <dgm:cxn modelId="{4F454351-3BF7-4C2B-A5C2-70FA4235DE31}" type="presOf" srcId="{1CCA3CF2-BD70-4E85-A3EB-F2738FC96950}" destId="{E40D842E-72DA-4917-924A-8951300DDC13}" srcOrd="0" destOrd="0" presId="urn:microsoft.com/office/officeart/2005/8/layout/bList2"/>
    <dgm:cxn modelId="{F3188588-E1A7-40E1-A6F4-69E5EC9C3899}" type="presOf" srcId="{6BAE87E5-0E2C-4F42-949E-FD4556AF22FD}" destId="{809D8727-D75F-4E14-BFD1-989F49A7691A}" srcOrd="1" destOrd="0" presId="urn:microsoft.com/office/officeart/2005/8/layout/bList2"/>
    <dgm:cxn modelId="{CFADB48A-307F-4763-B565-30EBF01DFD8E}" type="presOf" srcId="{1AAA6D70-2667-4058-B8BC-CE63352F0457}" destId="{396ECBDF-8308-45D0-8CE0-3D66B954D186}" srcOrd="0" destOrd="0" presId="urn:microsoft.com/office/officeart/2005/8/layout/bList2"/>
    <dgm:cxn modelId="{CB96F693-27DE-444F-B4F7-2B5AA98D6DAA}" type="presOf" srcId="{6BAE87E5-0E2C-4F42-949E-FD4556AF22FD}" destId="{28DD5430-F69C-447D-AC64-B940F1DDE917}" srcOrd="0" destOrd="0" presId="urn:microsoft.com/office/officeart/2005/8/layout/bList2"/>
    <dgm:cxn modelId="{9E4AF59D-BB56-45FB-934A-BEAF1D93F9ED}" type="presOf" srcId="{B694E793-0845-4783-BE94-EDC3934E98DD}" destId="{DA166282-1FBA-4459-A157-A6B4D72D317C}" srcOrd="0" destOrd="0" presId="urn:microsoft.com/office/officeart/2005/8/layout/bList2"/>
    <dgm:cxn modelId="{1F44A9E5-2E31-47BB-B2D2-690900BD63BB}" srcId="{1AAA6D70-2667-4058-B8BC-CE63352F0457}" destId="{6BAE87E5-0E2C-4F42-949E-FD4556AF22FD}" srcOrd="2" destOrd="0" parTransId="{E1E0337D-786C-4CCD-A73E-A7F5F505CEDA}" sibTransId="{8D8AE39A-674A-4BA9-8C94-9ACEC5134B29}"/>
    <dgm:cxn modelId="{079C54EF-5082-4AC3-A483-394C482BCC67}" srcId="{1AAA6D70-2667-4058-B8BC-CE63352F0457}" destId="{9C6C9DA8-0424-4770-B55F-DB13022E9903}" srcOrd="0" destOrd="0" parTransId="{E70FC4D7-A9AC-48C5-824D-E8583E042B9B}" sibTransId="{B694E793-0845-4783-BE94-EDC3934E98DD}"/>
    <dgm:cxn modelId="{00C7F0EF-8BA1-4102-B5DA-94EC1468477F}" srcId="{1AAA6D70-2667-4058-B8BC-CE63352F0457}" destId="{1CCA3CF2-BD70-4E85-A3EB-F2738FC96950}" srcOrd="1" destOrd="0" parTransId="{5E8264F2-2DBF-40A1-91D4-389F30B98E81}" sibTransId="{0D9DD5D6-CD4E-4953-A51F-E5F6CBBBC477}"/>
    <dgm:cxn modelId="{511628F9-9779-4EDF-A9A2-4F20B9C43512}" type="presOf" srcId="{9C6C9DA8-0424-4770-B55F-DB13022E9903}" destId="{9171EA0D-62C1-473A-805F-6A51914DBBFC}" srcOrd="0" destOrd="0" presId="urn:microsoft.com/office/officeart/2005/8/layout/bList2"/>
    <dgm:cxn modelId="{0169DDF9-41E2-4E57-890B-D2F55F3C1E8A}" type="presOf" srcId="{403FB754-D096-4F45-A714-714983CFCB9D}" destId="{85C6AD5B-268A-43F4-8144-198023606CB2}" srcOrd="0" destOrd="0" presId="urn:microsoft.com/office/officeart/2005/8/layout/bList2"/>
    <dgm:cxn modelId="{3BE06EDA-2223-4C75-A8EE-33431807900F}" type="presParOf" srcId="{396ECBDF-8308-45D0-8CE0-3D66B954D186}" destId="{050AF80A-F959-45A3-9C49-1F5AC727A68E}" srcOrd="0" destOrd="0" presId="urn:microsoft.com/office/officeart/2005/8/layout/bList2"/>
    <dgm:cxn modelId="{D82F77A7-F523-434F-B979-CE4FD8067553}" type="presParOf" srcId="{050AF80A-F959-45A3-9C49-1F5AC727A68E}" destId="{85C6AD5B-268A-43F4-8144-198023606CB2}" srcOrd="0" destOrd="0" presId="urn:microsoft.com/office/officeart/2005/8/layout/bList2"/>
    <dgm:cxn modelId="{D98F25C5-93B1-4F19-859B-EBBECEE7D468}" type="presParOf" srcId="{050AF80A-F959-45A3-9C49-1F5AC727A68E}" destId="{9171EA0D-62C1-473A-805F-6A51914DBBFC}" srcOrd="1" destOrd="0" presId="urn:microsoft.com/office/officeart/2005/8/layout/bList2"/>
    <dgm:cxn modelId="{91982611-EDB8-4BC2-83E0-9C005CE72437}" type="presParOf" srcId="{050AF80A-F959-45A3-9C49-1F5AC727A68E}" destId="{E7A7BBB1-E489-47C9-B207-9B35CCA2D6A8}" srcOrd="2" destOrd="0" presId="urn:microsoft.com/office/officeart/2005/8/layout/bList2"/>
    <dgm:cxn modelId="{6EA7D513-E01D-41DE-8459-10D947F9A1E4}" type="presParOf" srcId="{050AF80A-F959-45A3-9C49-1F5AC727A68E}" destId="{588A6028-804B-4FCC-BB77-5E42CBFAB1C7}" srcOrd="3" destOrd="0" presId="urn:microsoft.com/office/officeart/2005/8/layout/bList2"/>
    <dgm:cxn modelId="{D2711921-35F9-4CF9-9F61-24A14B503693}" type="presParOf" srcId="{396ECBDF-8308-45D0-8CE0-3D66B954D186}" destId="{DA166282-1FBA-4459-A157-A6B4D72D317C}" srcOrd="1" destOrd="0" presId="urn:microsoft.com/office/officeart/2005/8/layout/bList2"/>
    <dgm:cxn modelId="{AD6CBD1F-9AE0-4D2E-BEF8-DD3FA2F0A7BB}" type="presParOf" srcId="{396ECBDF-8308-45D0-8CE0-3D66B954D186}" destId="{15831291-AADA-493B-8908-62DE1CB6F242}" srcOrd="2" destOrd="0" presId="urn:microsoft.com/office/officeart/2005/8/layout/bList2"/>
    <dgm:cxn modelId="{E5B0DA35-51F1-4E0C-93A8-195C328924D5}" type="presParOf" srcId="{15831291-AADA-493B-8908-62DE1CB6F242}" destId="{BA73AEA1-4E71-4380-A2AA-FC0E946DC683}" srcOrd="0" destOrd="0" presId="urn:microsoft.com/office/officeart/2005/8/layout/bList2"/>
    <dgm:cxn modelId="{0FCEF231-ECB6-43F1-B715-C451F163E400}" type="presParOf" srcId="{15831291-AADA-493B-8908-62DE1CB6F242}" destId="{E40D842E-72DA-4917-924A-8951300DDC13}" srcOrd="1" destOrd="0" presId="urn:microsoft.com/office/officeart/2005/8/layout/bList2"/>
    <dgm:cxn modelId="{836DFD55-988A-4137-ACF8-D6652E3A4F81}" type="presParOf" srcId="{15831291-AADA-493B-8908-62DE1CB6F242}" destId="{4B0AF889-C356-4608-856B-E5B420373F13}" srcOrd="2" destOrd="0" presId="urn:microsoft.com/office/officeart/2005/8/layout/bList2"/>
    <dgm:cxn modelId="{376BCDE7-CD7A-49F6-A4A3-137F78D7EE1B}" type="presParOf" srcId="{15831291-AADA-493B-8908-62DE1CB6F242}" destId="{887B7811-874B-4B21-96AB-517E729B216B}" srcOrd="3" destOrd="0" presId="urn:microsoft.com/office/officeart/2005/8/layout/bList2"/>
    <dgm:cxn modelId="{36A76632-2FF3-4272-ABCE-99F9D2762103}" type="presParOf" srcId="{396ECBDF-8308-45D0-8CE0-3D66B954D186}" destId="{112C8563-C5F4-438F-A3C7-B48A68CE5384}" srcOrd="3" destOrd="0" presId="urn:microsoft.com/office/officeart/2005/8/layout/bList2"/>
    <dgm:cxn modelId="{1EDC11FE-C0D1-4705-BCA1-2442D3A1FBA7}" type="presParOf" srcId="{396ECBDF-8308-45D0-8CE0-3D66B954D186}" destId="{24AAC5DA-BEC7-44EC-BFEB-2B887040345C}" srcOrd="4" destOrd="0" presId="urn:microsoft.com/office/officeart/2005/8/layout/bList2"/>
    <dgm:cxn modelId="{C06C0EFF-A9AF-4791-B92C-073E0A81D02A}" type="presParOf" srcId="{24AAC5DA-BEC7-44EC-BFEB-2B887040345C}" destId="{8D6FB438-5137-4698-BFD8-E0122B9C91D0}" srcOrd="0" destOrd="0" presId="urn:microsoft.com/office/officeart/2005/8/layout/bList2"/>
    <dgm:cxn modelId="{A628A41A-4976-447F-90B4-2C594D643A6A}" type="presParOf" srcId="{24AAC5DA-BEC7-44EC-BFEB-2B887040345C}" destId="{28DD5430-F69C-447D-AC64-B940F1DDE917}" srcOrd="1" destOrd="0" presId="urn:microsoft.com/office/officeart/2005/8/layout/bList2"/>
    <dgm:cxn modelId="{B65BB2EF-7B10-499F-ACB3-1FBBB96A089E}" type="presParOf" srcId="{24AAC5DA-BEC7-44EC-BFEB-2B887040345C}" destId="{809D8727-D75F-4E14-BFD1-989F49A7691A}" srcOrd="2" destOrd="0" presId="urn:microsoft.com/office/officeart/2005/8/layout/bList2"/>
    <dgm:cxn modelId="{3E4160E1-DEAF-4C6D-A1B4-D83425780057}" type="presParOf" srcId="{24AAC5DA-BEC7-44EC-BFEB-2B887040345C}" destId="{EB65AFB5-F8A3-411D-A8EA-3A9A08485BCD}"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7C776E-1503-4415-BD36-7C21380CEF2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9F0F8EB8-8AB1-4D6D-B568-08BC65A06668}">
      <dgm:prSet phldrT="[Text]" custT="1"/>
      <dgm:spPr/>
      <dgm:t>
        <a:bodyPr/>
        <a:lstStyle/>
        <a:p>
          <a:pPr>
            <a:buNone/>
          </a:pPr>
          <a:r>
            <a:rPr lang="en-US" sz="3200" b="1"/>
            <a:t>Short-Term Goals</a:t>
          </a:r>
          <a:endParaRPr lang="en-IN" sz="3200"/>
        </a:p>
      </dgm:t>
    </dgm:pt>
    <dgm:pt modelId="{03D68E55-F542-4F91-993E-62C52C59288A}" type="parTrans" cxnId="{DFB20A51-0A6E-4C54-96F9-083F3679B903}">
      <dgm:prSet/>
      <dgm:spPr/>
      <dgm:t>
        <a:bodyPr/>
        <a:lstStyle/>
        <a:p>
          <a:endParaRPr lang="en-IN"/>
        </a:p>
      </dgm:t>
    </dgm:pt>
    <dgm:pt modelId="{92084B10-3E61-487F-9C60-5089AB60D8E4}" type="sibTrans" cxnId="{DFB20A51-0A6E-4C54-96F9-083F3679B903}">
      <dgm:prSet/>
      <dgm:spPr/>
      <dgm:t>
        <a:bodyPr/>
        <a:lstStyle/>
        <a:p>
          <a:endParaRPr lang="en-IN"/>
        </a:p>
      </dgm:t>
    </dgm:pt>
    <dgm:pt modelId="{D8EB9307-3F38-4B83-B9E5-26F21DAB2C81}">
      <dgm:prSet phldrT="[Text]" custT="1"/>
      <dgm:spPr/>
      <dgm:t>
        <a:bodyPr/>
        <a:lstStyle/>
        <a:p>
          <a:pPr>
            <a:buFont typeface="Arial" panose="020B0604020202020204" pitchFamily="34" charset="0"/>
            <a:buChar char="•"/>
          </a:pPr>
          <a:r>
            <a:rPr lang="en-US" sz="2400"/>
            <a:t>Optimize bike distribution.</a:t>
          </a:r>
          <a:endParaRPr lang="en-IN" sz="2400"/>
        </a:p>
      </dgm:t>
    </dgm:pt>
    <dgm:pt modelId="{BD267D7E-993C-4E77-863D-03B5809A9639}" type="parTrans" cxnId="{BCE36431-385E-4F41-9EF7-1FB20ED46DC2}">
      <dgm:prSet/>
      <dgm:spPr/>
      <dgm:t>
        <a:bodyPr/>
        <a:lstStyle/>
        <a:p>
          <a:endParaRPr lang="en-IN"/>
        </a:p>
      </dgm:t>
    </dgm:pt>
    <dgm:pt modelId="{D113BD3F-C062-4A44-B759-693A6AFAFFD3}" type="sibTrans" cxnId="{BCE36431-385E-4F41-9EF7-1FB20ED46DC2}">
      <dgm:prSet/>
      <dgm:spPr/>
      <dgm:t>
        <a:bodyPr/>
        <a:lstStyle/>
        <a:p>
          <a:endParaRPr lang="en-IN"/>
        </a:p>
      </dgm:t>
    </dgm:pt>
    <dgm:pt modelId="{6502E21C-D9F5-4D37-A865-6C523E6ADC75}">
      <dgm:prSet phldrT="[Text]" custT="1"/>
      <dgm:spPr/>
      <dgm:t>
        <a:bodyPr/>
        <a:lstStyle/>
        <a:p>
          <a:pPr>
            <a:buNone/>
          </a:pPr>
          <a:r>
            <a:rPr lang="en-US" sz="3200" b="1"/>
            <a:t>Long-Term Goals</a:t>
          </a:r>
          <a:endParaRPr lang="en-IN" sz="3200"/>
        </a:p>
      </dgm:t>
    </dgm:pt>
    <dgm:pt modelId="{37284CBA-AE82-455B-AE29-59877196DABD}" type="parTrans" cxnId="{6D2BFC64-F1F3-40A2-B56D-C1125AFEB076}">
      <dgm:prSet/>
      <dgm:spPr/>
      <dgm:t>
        <a:bodyPr/>
        <a:lstStyle/>
        <a:p>
          <a:endParaRPr lang="en-IN"/>
        </a:p>
      </dgm:t>
    </dgm:pt>
    <dgm:pt modelId="{89ABEF17-80FF-4DA5-A8E9-707179574588}" type="sibTrans" cxnId="{6D2BFC64-F1F3-40A2-B56D-C1125AFEB076}">
      <dgm:prSet/>
      <dgm:spPr/>
      <dgm:t>
        <a:bodyPr/>
        <a:lstStyle/>
        <a:p>
          <a:endParaRPr lang="en-IN"/>
        </a:p>
      </dgm:t>
    </dgm:pt>
    <dgm:pt modelId="{E8932309-D203-431A-9B97-9690B221E6AD}">
      <dgm:prSet phldrT="[Text]" custT="1"/>
      <dgm:spPr/>
      <dgm:t>
        <a:bodyPr/>
        <a:lstStyle/>
        <a:p>
          <a:pPr>
            <a:buFont typeface="Arial" panose="020B0604020202020204" pitchFamily="34" charset="0"/>
            <a:buChar char="•"/>
          </a:pPr>
          <a:r>
            <a:rPr lang="en-US" sz="2400" dirty="0"/>
            <a:t>Expand service to new areas.</a:t>
          </a:r>
          <a:endParaRPr lang="en-IN" sz="2400" dirty="0"/>
        </a:p>
      </dgm:t>
    </dgm:pt>
    <dgm:pt modelId="{343DD1BE-5C29-454F-8278-B6353BF8EEF4}" type="parTrans" cxnId="{D33FDF9D-1604-4AEB-908B-C45BCFEC6419}">
      <dgm:prSet/>
      <dgm:spPr/>
      <dgm:t>
        <a:bodyPr/>
        <a:lstStyle/>
        <a:p>
          <a:endParaRPr lang="en-IN"/>
        </a:p>
      </dgm:t>
    </dgm:pt>
    <dgm:pt modelId="{DE4307D3-DEE5-4BE9-9AC4-331C6875B13B}" type="sibTrans" cxnId="{D33FDF9D-1604-4AEB-908B-C45BCFEC6419}">
      <dgm:prSet/>
      <dgm:spPr/>
      <dgm:t>
        <a:bodyPr/>
        <a:lstStyle/>
        <a:p>
          <a:endParaRPr lang="en-IN"/>
        </a:p>
      </dgm:t>
    </dgm:pt>
    <dgm:pt modelId="{D39A915E-897C-4711-B537-2CB12C85A54C}">
      <dgm:prSet custT="1"/>
      <dgm:spPr/>
      <dgm:t>
        <a:bodyPr/>
        <a:lstStyle/>
        <a:p>
          <a:r>
            <a:rPr lang="en-US" sz="2400"/>
            <a:t>Launch marketing campaigns.</a:t>
          </a:r>
        </a:p>
      </dgm:t>
    </dgm:pt>
    <dgm:pt modelId="{9C66EF88-5340-46BF-B243-080F60C7C7A1}" type="parTrans" cxnId="{9BC1DB0D-CB24-4C56-A233-C1DFC46F4FF0}">
      <dgm:prSet/>
      <dgm:spPr/>
      <dgm:t>
        <a:bodyPr/>
        <a:lstStyle/>
        <a:p>
          <a:endParaRPr lang="en-IN"/>
        </a:p>
      </dgm:t>
    </dgm:pt>
    <dgm:pt modelId="{1A894034-9C7E-4FC7-8A8B-FD56E52AD64B}" type="sibTrans" cxnId="{9BC1DB0D-CB24-4C56-A233-C1DFC46F4FF0}">
      <dgm:prSet/>
      <dgm:spPr/>
      <dgm:t>
        <a:bodyPr/>
        <a:lstStyle/>
        <a:p>
          <a:endParaRPr lang="en-IN"/>
        </a:p>
      </dgm:t>
    </dgm:pt>
    <dgm:pt modelId="{B3D30237-99F8-495A-9A13-BED444AE0512}">
      <dgm:prSet custT="1"/>
      <dgm:spPr/>
      <dgm:t>
        <a:bodyPr/>
        <a:lstStyle/>
        <a:p>
          <a:r>
            <a:rPr lang="en-US" sz="2400" dirty="0"/>
            <a:t>Enhance customer service.</a:t>
          </a:r>
        </a:p>
      </dgm:t>
    </dgm:pt>
    <dgm:pt modelId="{B4421679-8B93-495E-9F2B-969EAD28BC79}" type="parTrans" cxnId="{3F9C282A-CC51-4DEF-BBBC-C831E704071B}">
      <dgm:prSet/>
      <dgm:spPr/>
      <dgm:t>
        <a:bodyPr/>
        <a:lstStyle/>
        <a:p>
          <a:endParaRPr lang="en-IN"/>
        </a:p>
      </dgm:t>
    </dgm:pt>
    <dgm:pt modelId="{00D6430D-9EE4-4A5A-8906-89021850F443}" type="sibTrans" cxnId="{3F9C282A-CC51-4DEF-BBBC-C831E704071B}">
      <dgm:prSet/>
      <dgm:spPr/>
      <dgm:t>
        <a:bodyPr/>
        <a:lstStyle/>
        <a:p>
          <a:endParaRPr lang="en-IN"/>
        </a:p>
      </dgm:t>
    </dgm:pt>
    <dgm:pt modelId="{DC8B2868-1EA0-4335-8D32-06E03879D835}">
      <dgm:prSet custT="1"/>
      <dgm:spPr/>
      <dgm:t>
        <a:bodyPr/>
        <a:lstStyle/>
        <a:p>
          <a:r>
            <a:rPr lang="en-US" sz="2400" dirty="0"/>
            <a:t>Develop corporate partnerships.</a:t>
          </a:r>
        </a:p>
      </dgm:t>
    </dgm:pt>
    <dgm:pt modelId="{CB365986-46DD-4E2A-94DD-79BC47456B46}" type="parTrans" cxnId="{380AD521-F5F5-44B9-B581-B6C434DB7F5B}">
      <dgm:prSet/>
      <dgm:spPr/>
      <dgm:t>
        <a:bodyPr/>
        <a:lstStyle/>
        <a:p>
          <a:endParaRPr lang="en-IN"/>
        </a:p>
      </dgm:t>
    </dgm:pt>
    <dgm:pt modelId="{D345F9EC-F7E0-47DA-8181-C5FE17BC5E6F}" type="sibTrans" cxnId="{380AD521-F5F5-44B9-B581-B6C434DB7F5B}">
      <dgm:prSet/>
      <dgm:spPr/>
      <dgm:t>
        <a:bodyPr/>
        <a:lstStyle/>
        <a:p>
          <a:endParaRPr lang="en-IN"/>
        </a:p>
      </dgm:t>
    </dgm:pt>
    <dgm:pt modelId="{773B334C-2F65-4864-8C0E-4B5FCA36E399}">
      <dgm:prSet custT="1"/>
      <dgm:spPr/>
      <dgm:t>
        <a:bodyPr/>
        <a:lstStyle/>
        <a:p>
          <a:r>
            <a:rPr lang="en-US" sz="2400" dirty="0"/>
            <a:t>Invest in technology improvements.</a:t>
          </a:r>
        </a:p>
      </dgm:t>
    </dgm:pt>
    <dgm:pt modelId="{6B03F9F5-A212-4AF5-A8AD-FB6502BE5521}" type="parTrans" cxnId="{74F2CA42-6C5B-47FB-ACA1-CD549E3BB98C}">
      <dgm:prSet/>
      <dgm:spPr/>
      <dgm:t>
        <a:bodyPr/>
        <a:lstStyle/>
        <a:p>
          <a:endParaRPr lang="en-IN"/>
        </a:p>
      </dgm:t>
    </dgm:pt>
    <dgm:pt modelId="{C5F1D0D1-E913-4F12-B4A7-8888E2DC96B6}" type="sibTrans" cxnId="{74F2CA42-6C5B-47FB-ACA1-CD549E3BB98C}">
      <dgm:prSet/>
      <dgm:spPr/>
      <dgm:t>
        <a:bodyPr/>
        <a:lstStyle/>
        <a:p>
          <a:endParaRPr lang="en-IN"/>
        </a:p>
      </dgm:t>
    </dgm:pt>
    <dgm:pt modelId="{6AF2166C-4AA7-4D96-99E0-7863E80FAF1B}" type="pres">
      <dgm:prSet presAssocID="{E97C776E-1503-4415-BD36-7C21380CEF2D}" presName="Name0" presStyleCnt="0">
        <dgm:presLayoutVars>
          <dgm:dir/>
          <dgm:animLvl val="lvl"/>
          <dgm:resizeHandles val="exact"/>
        </dgm:presLayoutVars>
      </dgm:prSet>
      <dgm:spPr/>
    </dgm:pt>
    <dgm:pt modelId="{45448F0A-66DD-40FE-A444-19CF7EFA1C16}" type="pres">
      <dgm:prSet presAssocID="{9F0F8EB8-8AB1-4D6D-B568-08BC65A06668}" presName="composite" presStyleCnt="0"/>
      <dgm:spPr/>
    </dgm:pt>
    <dgm:pt modelId="{E35C35E3-8B7A-4112-B4DE-5A89C1488883}" type="pres">
      <dgm:prSet presAssocID="{9F0F8EB8-8AB1-4D6D-B568-08BC65A06668}" presName="parTx" presStyleLbl="alignNode1" presStyleIdx="0" presStyleCnt="2">
        <dgm:presLayoutVars>
          <dgm:chMax val="0"/>
          <dgm:chPref val="0"/>
          <dgm:bulletEnabled val="1"/>
        </dgm:presLayoutVars>
      </dgm:prSet>
      <dgm:spPr/>
    </dgm:pt>
    <dgm:pt modelId="{48336C80-9943-42F1-84FC-4AD948468E93}" type="pres">
      <dgm:prSet presAssocID="{9F0F8EB8-8AB1-4D6D-B568-08BC65A06668}" presName="desTx" presStyleLbl="alignAccFollowNode1" presStyleIdx="0" presStyleCnt="2">
        <dgm:presLayoutVars>
          <dgm:bulletEnabled val="1"/>
        </dgm:presLayoutVars>
      </dgm:prSet>
      <dgm:spPr/>
    </dgm:pt>
    <dgm:pt modelId="{F5A31AEB-BE92-428E-9B77-60F9EA908174}" type="pres">
      <dgm:prSet presAssocID="{92084B10-3E61-487F-9C60-5089AB60D8E4}" presName="space" presStyleCnt="0"/>
      <dgm:spPr/>
    </dgm:pt>
    <dgm:pt modelId="{03614FA3-BE9B-4AE6-9DEB-E5EA14CBC1D7}" type="pres">
      <dgm:prSet presAssocID="{6502E21C-D9F5-4D37-A865-6C523E6ADC75}" presName="composite" presStyleCnt="0"/>
      <dgm:spPr/>
    </dgm:pt>
    <dgm:pt modelId="{BA5575CA-9F5E-4C70-A15A-06D4231EF7AE}" type="pres">
      <dgm:prSet presAssocID="{6502E21C-D9F5-4D37-A865-6C523E6ADC75}" presName="parTx" presStyleLbl="alignNode1" presStyleIdx="1" presStyleCnt="2">
        <dgm:presLayoutVars>
          <dgm:chMax val="0"/>
          <dgm:chPref val="0"/>
          <dgm:bulletEnabled val="1"/>
        </dgm:presLayoutVars>
      </dgm:prSet>
      <dgm:spPr/>
    </dgm:pt>
    <dgm:pt modelId="{D86E1A3D-B820-41D1-988B-4DD9FDB30755}" type="pres">
      <dgm:prSet presAssocID="{6502E21C-D9F5-4D37-A865-6C523E6ADC75}" presName="desTx" presStyleLbl="alignAccFollowNode1" presStyleIdx="1" presStyleCnt="2">
        <dgm:presLayoutVars>
          <dgm:bulletEnabled val="1"/>
        </dgm:presLayoutVars>
      </dgm:prSet>
      <dgm:spPr/>
    </dgm:pt>
  </dgm:ptLst>
  <dgm:cxnLst>
    <dgm:cxn modelId="{9BC1DB0D-CB24-4C56-A233-C1DFC46F4FF0}" srcId="{9F0F8EB8-8AB1-4D6D-B568-08BC65A06668}" destId="{D39A915E-897C-4711-B537-2CB12C85A54C}" srcOrd="1" destOrd="0" parTransId="{9C66EF88-5340-46BF-B243-080F60C7C7A1}" sibTransId="{1A894034-9C7E-4FC7-8A8B-FD56E52AD64B}"/>
    <dgm:cxn modelId="{EE1E2714-04E3-44DD-9FFA-2F31A5AD6759}" type="presOf" srcId="{E97C776E-1503-4415-BD36-7C21380CEF2D}" destId="{6AF2166C-4AA7-4D96-99E0-7863E80FAF1B}" srcOrd="0" destOrd="0" presId="urn:microsoft.com/office/officeart/2005/8/layout/hList1"/>
    <dgm:cxn modelId="{380AD521-F5F5-44B9-B581-B6C434DB7F5B}" srcId="{6502E21C-D9F5-4D37-A865-6C523E6ADC75}" destId="{DC8B2868-1EA0-4335-8D32-06E03879D835}" srcOrd="1" destOrd="0" parTransId="{CB365986-46DD-4E2A-94DD-79BC47456B46}" sibTransId="{D345F9EC-F7E0-47DA-8181-C5FE17BC5E6F}"/>
    <dgm:cxn modelId="{3F9C282A-CC51-4DEF-BBBC-C831E704071B}" srcId="{9F0F8EB8-8AB1-4D6D-B568-08BC65A06668}" destId="{B3D30237-99F8-495A-9A13-BED444AE0512}" srcOrd="2" destOrd="0" parTransId="{B4421679-8B93-495E-9F2B-969EAD28BC79}" sibTransId="{00D6430D-9EE4-4A5A-8906-89021850F443}"/>
    <dgm:cxn modelId="{BCE36431-385E-4F41-9EF7-1FB20ED46DC2}" srcId="{9F0F8EB8-8AB1-4D6D-B568-08BC65A06668}" destId="{D8EB9307-3F38-4B83-B9E5-26F21DAB2C81}" srcOrd="0" destOrd="0" parTransId="{BD267D7E-993C-4E77-863D-03B5809A9639}" sibTransId="{D113BD3F-C062-4A44-B759-693A6AFAFFD3}"/>
    <dgm:cxn modelId="{74F2CA42-6C5B-47FB-ACA1-CD549E3BB98C}" srcId="{6502E21C-D9F5-4D37-A865-6C523E6ADC75}" destId="{773B334C-2F65-4864-8C0E-4B5FCA36E399}" srcOrd="2" destOrd="0" parTransId="{6B03F9F5-A212-4AF5-A8AD-FB6502BE5521}" sibTransId="{C5F1D0D1-E913-4F12-B4A7-8888E2DC96B6}"/>
    <dgm:cxn modelId="{6D2BFC64-F1F3-40A2-B56D-C1125AFEB076}" srcId="{E97C776E-1503-4415-BD36-7C21380CEF2D}" destId="{6502E21C-D9F5-4D37-A865-6C523E6ADC75}" srcOrd="1" destOrd="0" parTransId="{37284CBA-AE82-455B-AE29-59877196DABD}" sibTransId="{89ABEF17-80FF-4DA5-A8E9-707179574588}"/>
    <dgm:cxn modelId="{2B6FCE49-9A81-4071-BC1E-D4E28233D6D8}" type="presOf" srcId="{773B334C-2F65-4864-8C0E-4B5FCA36E399}" destId="{D86E1A3D-B820-41D1-988B-4DD9FDB30755}" srcOrd="0" destOrd="2" presId="urn:microsoft.com/office/officeart/2005/8/layout/hList1"/>
    <dgm:cxn modelId="{D16C246C-4E26-4E44-A9E3-46F04CA0B323}" type="presOf" srcId="{E8932309-D203-431A-9B97-9690B221E6AD}" destId="{D86E1A3D-B820-41D1-988B-4DD9FDB30755}" srcOrd="0" destOrd="0" presId="urn:microsoft.com/office/officeart/2005/8/layout/hList1"/>
    <dgm:cxn modelId="{EECFFD6E-F4CC-4D8D-8150-5BA76AAD46C5}" type="presOf" srcId="{D39A915E-897C-4711-B537-2CB12C85A54C}" destId="{48336C80-9943-42F1-84FC-4AD948468E93}" srcOrd="0" destOrd="1" presId="urn:microsoft.com/office/officeart/2005/8/layout/hList1"/>
    <dgm:cxn modelId="{DFB20A51-0A6E-4C54-96F9-083F3679B903}" srcId="{E97C776E-1503-4415-BD36-7C21380CEF2D}" destId="{9F0F8EB8-8AB1-4D6D-B568-08BC65A06668}" srcOrd="0" destOrd="0" parTransId="{03D68E55-F542-4F91-993E-62C52C59288A}" sibTransId="{92084B10-3E61-487F-9C60-5089AB60D8E4}"/>
    <dgm:cxn modelId="{19F45D72-767A-4DD7-A6B8-C40FC05F83F2}" type="presOf" srcId="{6502E21C-D9F5-4D37-A865-6C523E6ADC75}" destId="{BA5575CA-9F5E-4C70-A15A-06D4231EF7AE}" srcOrd="0" destOrd="0" presId="urn:microsoft.com/office/officeart/2005/8/layout/hList1"/>
    <dgm:cxn modelId="{FE8CE598-7135-4F32-9DFA-579A936A58AB}" type="presOf" srcId="{B3D30237-99F8-495A-9A13-BED444AE0512}" destId="{48336C80-9943-42F1-84FC-4AD948468E93}" srcOrd="0" destOrd="2" presId="urn:microsoft.com/office/officeart/2005/8/layout/hList1"/>
    <dgm:cxn modelId="{D33FDF9D-1604-4AEB-908B-C45BCFEC6419}" srcId="{6502E21C-D9F5-4D37-A865-6C523E6ADC75}" destId="{E8932309-D203-431A-9B97-9690B221E6AD}" srcOrd="0" destOrd="0" parTransId="{343DD1BE-5C29-454F-8278-B6353BF8EEF4}" sibTransId="{DE4307D3-DEE5-4BE9-9AC4-331C6875B13B}"/>
    <dgm:cxn modelId="{942BC8AB-7299-4F4C-9518-1F1EBE3B8955}" type="presOf" srcId="{D8EB9307-3F38-4B83-B9E5-26F21DAB2C81}" destId="{48336C80-9943-42F1-84FC-4AD948468E93}" srcOrd="0" destOrd="0" presId="urn:microsoft.com/office/officeart/2005/8/layout/hList1"/>
    <dgm:cxn modelId="{D7A1E2BB-4178-44C8-9DEF-1202418C4CCF}" type="presOf" srcId="{DC8B2868-1EA0-4335-8D32-06E03879D835}" destId="{D86E1A3D-B820-41D1-988B-4DD9FDB30755}" srcOrd="0" destOrd="1" presId="urn:microsoft.com/office/officeart/2005/8/layout/hList1"/>
    <dgm:cxn modelId="{BDB9E5F6-17B2-4823-BC8E-C52B46E4E6CD}" type="presOf" srcId="{9F0F8EB8-8AB1-4D6D-B568-08BC65A06668}" destId="{E35C35E3-8B7A-4112-B4DE-5A89C1488883}" srcOrd="0" destOrd="0" presId="urn:microsoft.com/office/officeart/2005/8/layout/hList1"/>
    <dgm:cxn modelId="{77FF5B54-91EF-4E32-9EF4-BC2C29DF28B7}" type="presParOf" srcId="{6AF2166C-4AA7-4D96-99E0-7863E80FAF1B}" destId="{45448F0A-66DD-40FE-A444-19CF7EFA1C16}" srcOrd="0" destOrd="0" presId="urn:microsoft.com/office/officeart/2005/8/layout/hList1"/>
    <dgm:cxn modelId="{C4CDB5D1-D77A-4587-BA4E-B9C91C1FCB47}" type="presParOf" srcId="{45448F0A-66DD-40FE-A444-19CF7EFA1C16}" destId="{E35C35E3-8B7A-4112-B4DE-5A89C1488883}" srcOrd="0" destOrd="0" presId="urn:microsoft.com/office/officeart/2005/8/layout/hList1"/>
    <dgm:cxn modelId="{DB250FCE-11EF-48D6-9FC9-B078F4AE7518}" type="presParOf" srcId="{45448F0A-66DD-40FE-A444-19CF7EFA1C16}" destId="{48336C80-9943-42F1-84FC-4AD948468E93}" srcOrd="1" destOrd="0" presId="urn:microsoft.com/office/officeart/2005/8/layout/hList1"/>
    <dgm:cxn modelId="{341B81F3-E7B2-4713-B869-3CBCA6E6B46F}" type="presParOf" srcId="{6AF2166C-4AA7-4D96-99E0-7863E80FAF1B}" destId="{F5A31AEB-BE92-428E-9B77-60F9EA908174}" srcOrd="1" destOrd="0" presId="urn:microsoft.com/office/officeart/2005/8/layout/hList1"/>
    <dgm:cxn modelId="{D8F2307B-4083-4CF9-AFE6-B1C83CD0C676}" type="presParOf" srcId="{6AF2166C-4AA7-4D96-99E0-7863E80FAF1B}" destId="{03614FA3-BE9B-4AE6-9DEB-E5EA14CBC1D7}" srcOrd="2" destOrd="0" presId="urn:microsoft.com/office/officeart/2005/8/layout/hList1"/>
    <dgm:cxn modelId="{90B70C32-0345-4AD7-97E5-AE9CA1A48435}" type="presParOf" srcId="{03614FA3-BE9B-4AE6-9DEB-E5EA14CBC1D7}" destId="{BA5575CA-9F5E-4C70-A15A-06D4231EF7AE}" srcOrd="0" destOrd="0" presId="urn:microsoft.com/office/officeart/2005/8/layout/hList1"/>
    <dgm:cxn modelId="{8096F90A-9505-4900-A14E-9CE73297FED5}" type="presParOf" srcId="{03614FA3-BE9B-4AE6-9DEB-E5EA14CBC1D7}" destId="{D86E1A3D-B820-41D1-988B-4DD9FDB3075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6AD5B-268A-43F4-8144-198023606CB2}">
      <dsp:nvSpPr>
        <dsp:cNvPr id="0" name=""/>
        <dsp:cNvSpPr/>
      </dsp:nvSpPr>
      <dsp:spPr>
        <a:xfrm>
          <a:off x="7416" y="425211"/>
          <a:ext cx="3203183" cy="239110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en-IN" sz="6500" kern="1200"/>
        </a:p>
      </dsp:txBody>
      <dsp:txXfrm>
        <a:off x="63443" y="481238"/>
        <a:ext cx="3091129" cy="2335081"/>
      </dsp:txXfrm>
    </dsp:sp>
    <dsp:sp modelId="{E7A7BBB1-E489-47C9-B207-9B35CCA2D6A8}">
      <dsp:nvSpPr>
        <dsp:cNvPr id="0" name=""/>
        <dsp:cNvSpPr/>
      </dsp:nvSpPr>
      <dsp:spPr>
        <a:xfrm>
          <a:off x="7416" y="2816320"/>
          <a:ext cx="3203183" cy="10281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US" sz="3600" kern="1200" dirty="0"/>
            <a:t>Value Proportion</a:t>
          </a:r>
          <a:endParaRPr lang="en-IN" sz="3600" kern="1200" dirty="0"/>
        </a:p>
      </dsp:txBody>
      <dsp:txXfrm>
        <a:off x="7416" y="2816320"/>
        <a:ext cx="2255762" cy="1028176"/>
      </dsp:txXfrm>
    </dsp:sp>
    <dsp:sp modelId="{588A6028-804B-4FCC-BB77-5E42CBFAB1C7}">
      <dsp:nvSpPr>
        <dsp:cNvPr id="0" name=""/>
        <dsp:cNvSpPr/>
      </dsp:nvSpPr>
      <dsp:spPr>
        <a:xfrm>
          <a:off x="2353791" y="2979636"/>
          <a:ext cx="1121114" cy="112111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73AEA1-4E71-4380-A2AA-FC0E946DC683}">
      <dsp:nvSpPr>
        <dsp:cNvPr id="0" name=""/>
        <dsp:cNvSpPr/>
      </dsp:nvSpPr>
      <dsp:spPr>
        <a:xfrm>
          <a:off x="3752655" y="425211"/>
          <a:ext cx="3203183" cy="239110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0AF889-C356-4608-856B-E5B420373F13}">
      <dsp:nvSpPr>
        <dsp:cNvPr id="0" name=""/>
        <dsp:cNvSpPr/>
      </dsp:nvSpPr>
      <dsp:spPr>
        <a:xfrm>
          <a:off x="3752655" y="2816320"/>
          <a:ext cx="3203183" cy="10281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US" sz="3600" kern="1200"/>
            <a:t>Target Market</a:t>
          </a:r>
          <a:endParaRPr lang="en-IN" sz="3600" kern="1200"/>
        </a:p>
      </dsp:txBody>
      <dsp:txXfrm>
        <a:off x="3752655" y="2816320"/>
        <a:ext cx="2255762" cy="1028176"/>
      </dsp:txXfrm>
    </dsp:sp>
    <dsp:sp modelId="{887B7811-874B-4B21-96AB-517E729B216B}">
      <dsp:nvSpPr>
        <dsp:cNvPr id="0" name=""/>
        <dsp:cNvSpPr/>
      </dsp:nvSpPr>
      <dsp:spPr>
        <a:xfrm>
          <a:off x="6099030" y="2979636"/>
          <a:ext cx="1121114" cy="112111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6FB438-5137-4698-BFD8-E0122B9C91D0}">
      <dsp:nvSpPr>
        <dsp:cNvPr id="0" name=""/>
        <dsp:cNvSpPr/>
      </dsp:nvSpPr>
      <dsp:spPr>
        <a:xfrm>
          <a:off x="7497893" y="425211"/>
          <a:ext cx="3203183" cy="239110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9D8727-D75F-4E14-BFD1-989F49A7691A}">
      <dsp:nvSpPr>
        <dsp:cNvPr id="0" name=""/>
        <dsp:cNvSpPr/>
      </dsp:nvSpPr>
      <dsp:spPr>
        <a:xfrm>
          <a:off x="7497893" y="2816320"/>
          <a:ext cx="3203183" cy="10281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US" sz="3600" kern="1200" dirty="0"/>
            <a:t>Revenue Streams</a:t>
          </a:r>
          <a:endParaRPr lang="en-IN" sz="3600" kern="1200" dirty="0"/>
        </a:p>
      </dsp:txBody>
      <dsp:txXfrm>
        <a:off x="7497893" y="2816320"/>
        <a:ext cx="2255762" cy="1028176"/>
      </dsp:txXfrm>
    </dsp:sp>
    <dsp:sp modelId="{EB65AFB5-F8A3-411D-A8EA-3A9A08485BCD}">
      <dsp:nvSpPr>
        <dsp:cNvPr id="0" name=""/>
        <dsp:cNvSpPr/>
      </dsp:nvSpPr>
      <dsp:spPr>
        <a:xfrm>
          <a:off x="9844269" y="2979636"/>
          <a:ext cx="1121114" cy="112111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C35E3-8B7A-4112-B4DE-5A89C1488883}">
      <dsp:nvSpPr>
        <dsp:cNvPr id="0" name=""/>
        <dsp:cNvSpPr/>
      </dsp:nvSpPr>
      <dsp:spPr>
        <a:xfrm>
          <a:off x="41" y="5493"/>
          <a:ext cx="3958900" cy="1065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kern="1200"/>
            <a:t>Short-Term Goals</a:t>
          </a:r>
          <a:endParaRPr lang="en-IN" sz="3200" kern="1200"/>
        </a:p>
      </dsp:txBody>
      <dsp:txXfrm>
        <a:off x="41" y="5493"/>
        <a:ext cx="3958900" cy="1065600"/>
      </dsp:txXfrm>
    </dsp:sp>
    <dsp:sp modelId="{48336C80-9943-42F1-84FC-4AD948468E93}">
      <dsp:nvSpPr>
        <dsp:cNvPr id="0" name=""/>
        <dsp:cNvSpPr/>
      </dsp:nvSpPr>
      <dsp:spPr>
        <a:xfrm>
          <a:off x="41" y="1071093"/>
          <a:ext cx="3958900" cy="244390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a:t>Optimize bike distribution.</a:t>
          </a:r>
          <a:endParaRPr lang="en-IN" sz="2400" kern="1200"/>
        </a:p>
        <a:p>
          <a:pPr marL="228600" lvl="1" indent="-228600" algn="l" defTabSz="1066800">
            <a:lnSpc>
              <a:spcPct val="90000"/>
            </a:lnSpc>
            <a:spcBef>
              <a:spcPct val="0"/>
            </a:spcBef>
            <a:spcAft>
              <a:spcPct val="15000"/>
            </a:spcAft>
            <a:buChar char="•"/>
          </a:pPr>
          <a:r>
            <a:rPr lang="en-US" sz="2400" kern="1200"/>
            <a:t>Launch marketing campaigns.</a:t>
          </a:r>
        </a:p>
        <a:p>
          <a:pPr marL="228600" lvl="1" indent="-228600" algn="l" defTabSz="1066800">
            <a:lnSpc>
              <a:spcPct val="90000"/>
            </a:lnSpc>
            <a:spcBef>
              <a:spcPct val="0"/>
            </a:spcBef>
            <a:spcAft>
              <a:spcPct val="15000"/>
            </a:spcAft>
            <a:buChar char="•"/>
          </a:pPr>
          <a:r>
            <a:rPr lang="en-US" sz="2400" kern="1200" dirty="0"/>
            <a:t>Enhance customer service.</a:t>
          </a:r>
        </a:p>
      </dsp:txBody>
      <dsp:txXfrm>
        <a:off x="41" y="1071093"/>
        <a:ext cx="3958900" cy="2443907"/>
      </dsp:txXfrm>
    </dsp:sp>
    <dsp:sp modelId="{BA5575CA-9F5E-4C70-A15A-06D4231EF7AE}">
      <dsp:nvSpPr>
        <dsp:cNvPr id="0" name=""/>
        <dsp:cNvSpPr/>
      </dsp:nvSpPr>
      <dsp:spPr>
        <a:xfrm>
          <a:off x="4513187" y="5493"/>
          <a:ext cx="3958900" cy="1065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kern="1200"/>
            <a:t>Long-Term Goals</a:t>
          </a:r>
          <a:endParaRPr lang="en-IN" sz="3200" kern="1200"/>
        </a:p>
      </dsp:txBody>
      <dsp:txXfrm>
        <a:off x="4513187" y="5493"/>
        <a:ext cx="3958900" cy="1065600"/>
      </dsp:txXfrm>
    </dsp:sp>
    <dsp:sp modelId="{D86E1A3D-B820-41D1-988B-4DD9FDB30755}">
      <dsp:nvSpPr>
        <dsp:cNvPr id="0" name=""/>
        <dsp:cNvSpPr/>
      </dsp:nvSpPr>
      <dsp:spPr>
        <a:xfrm>
          <a:off x="4513187" y="1071093"/>
          <a:ext cx="3958900" cy="244390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dirty="0"/>
            <a:t>Expand service to new areas.</a:t>
          </a:r>
          <a:endParaRPr lang="en-IN" sz="2400" kern="1200" dirty="0"/>
        </a:p>
        <a:p>
          <a:pPr marL="228600" lvl="1" indent="-228600" algn="l" defTabSz="1066800">
            <a:lnSpc>
              <a:spcPct val="90000"/>
            </a:lnSpc>
            <a:spcBef>
              <a:spcPct val="0"/>
            </a:spcBef>
            <a:spcAft>
              <a:spcPct val="15000"/>
            </a:spcAft>
            <a:buChar char="•"/>
          </a:pPr>
          <a:r>
            <a:rPr lang="en-US" sz="2400" kern="1200" dirty="0"/>
            <a:t>Develop corporate partnerships.</a:t>
          </a:r>
        </a:p>
        <a:p>
          <a:pPr marL="228600" lvl="1" indent="-228600" algn="l" defTabSz="1066800">
            <a:lnSpc>
              <a:spcPct val="90000"/>
            </a:lnSpc>
            <a:spcBef>
              <a:spcPct val="0"/>
            </a:spcBef>
            <a:spcAft>
              <a:spcPct val="15000"/>
            </a:spcAft>
            <a:buChar char="•"/>
          </a:pPr>
          <a:r>
            <a:rPr lang="en-US" sz="2400" kern="1200" dirty="0"/>
            <a:t>Invest in technology improvements.</a:t>
          </a:r>
        </a:p>
      </dsp:txBody>
      <dsp:txXfrm>
        <a:off x="4513187" y="1071093"/>
        <a:ext cx="3958900" cy="2443907"/>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455EB-A232-4F2D-AF1F-49DE625FDFB0}"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000B7-8935-4EA1-A0E9-D23FB44FD485}" type="slidenum">
              <a:rPr lang="en-US" smtClean="0"/>
              <a:t>‹#›</a:t>
            </a:fld>
            <a:endParaRPr lang="en-US"/>
          </a:p>
        </p:txBody>
      </p:sp>
    </p:spTree>
    <p:extLst>
      <p:ext uri="{BB962C8B-B14F-4D97-AF65-F5344CB8AC3E}">
        <p14:creationId xmlns:p14="http://schemas.microsoft.com/office/powerpoint/2010/main" val="51483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B000B7-8935-4EA1-A0E9-D23FB44FD485}" type="slidenum">
              <a:rPr lang="en-US" smtClean="0"/>
              <a:t>10</a:t>
            </a:fld>
            <a:endParaRPr lang="en-US"/>
          </a:p>
        </p:txBody>
      </p:sp>
    </p:spTree>
    <p:extLst>
      <p:ext uri="{BB962C8B-B14F-4D97-AF65-F5344CB8AC3E}">
        <p14:creationId xmlns:p14="http://schemas.microsoft.com/office/powerpoint/2010/main" val="160455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Version 6, page 1.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lvl1pPr>
              <a:defRPr>
                <a:latin typeface="Cambria" panose="02040503050406030204" pitchFamily="18" charset="0"/>
                <a:ea typeface="Cambria" panose="02040503050406030204" pitchFamily="18"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Cambria" panose="02040503050406030204" pitchFamily="18" charset="0"/>
                <a:ea typeface="Cambria" panose="020405030504060302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a:latin typeface="Cambria" panose="02040503050406030204" pitchFamily="18" charset="0"/>
                <a:ea typeface="Cambria" panose="02040503050406030204"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mbria" panose="02040503050406030204" pitchFamily="18" charset="0"/>
                <a:ea typeface="Cambria" panose="02040503050406030204" pitchFamily="18" charset="0"/>
              </a:defRPr>
            </a:lvl1pPr>
            <a:lvl2pPr>
              <a:defRPr>
                <a:latin typeface="Cambria" panose="02040503050406030204" pitchFamily="18" charset="0"/>
                <a:ea typeface="Cambria" panose="02040503050406030204" pitchFamily="18" charset="0"/>
              </a:defRPr>
            </a:lvl2pPr>
            <a:lvl3pPr>
              <a:defRPr>
                <a:latin typeface="Cambria" panose="02040503050406030204" pitchFamily="18" charset="0"/>
                <a:ea typeface="Cambria" panose="02040503050406030204" pitchFamily="18" charset="0"/>
              </a:defRPr>
            </a:lvl3pPr>
            <a:lvl4pPr>
              <a:defRPr>
                <a:latin typeface="Cambria" panose="02040503050406030204" pitchFamily="18" charset="0"/>
                <a:ea typeface="Cambria" panose="02040503050406030204" pitchFamily="18" charset="0"/>
              </a:defRPr>
            </a:lvl4pPr>
            <a:lvl5pPr>
              <a:defRPr>
                <a:latin typeface="Cambria" panose="02040503050406030204" pitchFamily="18" charset="0"/>
                <a:ea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6552FAA2-BC59-40F2-1852-68DF4C6B63F9}"/>
              </a:ext>
            </a:extLst>
          </p:cNvPr>
          <p:cNvSpPr>
            <a:spLocks noGrp="1"/>
          </p:cNvSpPr>
          <p:nvPr>
            <p:ph type="ftr" sz="quarter" idx="11"/>
          </p:nvPr>
        </p:nvSpPr>
        <p:spPr/>
        <p:txBody>
          <a:bodyPr/>
          <a:lstStyle>
            <a:lvl1pPr>
              <a:defRPr>
                <a:solidFill>
                  <a:schemeClr val="bg1"/>
                </a:solidFill>
                <a:latin typeface="Cambria" panose="02040503050406030204" pitchFamily="18" charset="0"/>
                <a:ea typeface="Cambria" panose="02040503050406030204" pitchFamily="18" charset="0"/>
              </a:defRPr>
            </a:lvl1pPr>
          </a:lstStyle>
          <a:p>
            <a:endParaRPr lang="en-US"/>
          </a:p>
        </p:txBody>
      </p:sp>
      <p:sp>
        <p:nvSpPr>
          <p:cNvPr id="10" name="Slide Number Placeholder 9">
            <a:extLst>
              <a:ext uri="{FF2B5EF4-FFF2-40B4-BE49-F238E27FC236}">
                <a16:creationId xmlns:a16="http://schemas.microsoft.com/office/drawing/2014/main" id="{96621E68-6363-EF9E-AB5C-91D9D5FC8029}"/>
              </a:ext>
            </a:extLst>
          </p:cNvPr>
          <p:cNvSpPr>
            <a:spLocks noGrp="1"/>
          </p:cNvSpPr>
          <p:nvPr>
            <p:ph type="sldNum" sz="quarter" idx="12"/>
          </p:nvPr>
        </p:nvSpPr>
        <p:spPr>
          <a:xfrm>
            <a:off x="609600" y="6356351"/>
            <a:ext cx="2844800" cy="365125"/>
          </a:xfrm>
        </p:spPr>
        <p:txBody>
          <a:bodyPr/>
          <a:lstStyle>
            <a:lvl1pPr algn="l">
              <a:defRPr>
                <a:solidFill>
                  <a:schemeClr val="bg1"/>
                </a:solidFill>
                <a:latin typeface="Cambria" panose="02040503050406030204" pitchFamily="18" charset="0"/>
                <a:ea typeface="Cambria" panose="02040503050406030204" pitchFamily="18" charset="0"/>
              </a:defRPr>
            </a:lvl1pPr>
          </a:lstStyle>
          <a:p>
            <a:fld id="{6E831A8F-1EC7-0348-B1DA-49FA1FF0B4C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831A8F-1EC7-0348-B1DA-49FA1FF0B4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5270090" cy="1470025"/>
          </a:xfrm>
        </p:spPr>
        <p:txBody>
          <a:bodyPr/>
          <a:lstStyle/>
          <a:p>
            <a:pPr algn="l"/>
            <a:r>
              <a:rPr lang="en-US" b="1" dirty="0">
                <a:latin typeface="Calibri" panose="020F0502020204030204" pitchFamily="34" charset="0"/>
                <a:ea typeface="Calibri" panose="020F0502020204030204" pitchFamily="34" charset="0"/>
                <a:cs typeface="Calibri" panose="020F0502020204030204" pitchFamily="34" charset="0"/>
              </a:rPr>
              <a:t>Citi Bike Case Study</a:t>
            </a:r>
          </a:p>
        </p:txBody>
      </p:sp>
      <p:sp>
        <p:nvSpPr>
          <p:cNvPr id="3" name="Subtitle 2"/>
          <p:cNvSpPr>
            <a:spLocks noGrp="1"/>
          </p:cNvSpPr>
          <p:nvPr>
            <p:ph type="subTitle" idx="1"/>
          </p:nvPr>
        </p:nvSpPr>
        <p:spPr>
          <a:xfrm>
            <a:off x="363793" y="3760175"/>
            <a:ext cx="5732207" cy="2317955"/>
          </a:xfrm>
        </p:spPr>
        <p:txBody>
          <a:bodyPr vert="horz" lIns="91440" tIns="45720" rIns="91440" bIns="45720" rtlCol="0" anchor="t">
            <a:normAutofit fontScale="77500" lnSpcReduction="20000"/>
          </a:bodyPr>
          <a:lstStyle/>
          <a:p>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Ishita Agrawal</a:t>
            </a:r>
          </a:p>
          <a:p>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Kamaldeep</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Kaur</a:t>
            </a:r>
          </a:p>
          <a:p>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Calen McKinney</a:t>
            </a:r>
          </a:p>
          <a:p>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Aamir Sohail Mohammed</a:t>
            </a:r>
          </a:p>
          <a:p>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Maliha Nadeem, FNU</a:t>
            </a:r>
          </a:p>
          <a:p>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Kiran Subramani</a:t>
            </a:r>
          </a:p>
          <a:p>
            <a:endParaRPr lang="en-US" dirty="0"/>
          </a:p>
        </p:txBody>
      </p:sp>
      <p:pic>
        <p:nvPicPr>
          <p:cNvPr id="4" name="Picture 3" descr="Person on bicycle illustration">
            <a:extLst>
              <a:ext uri="{FF2B5EF4-FFF2-40B4-BE49-F238E27FC236}">
                <a16:creationId xmlns:a16="http://schemas.microsoft.com/office/drawing/2014/main" id="{150C792C-E404-EE89-6CA4-664E6EA4C32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069393" y="1509734"/>
            <a:ext cx="3942931" cy="55699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8EE1-01C2-80CB-8239-208A245983CB}"/>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Bivariate Visualizations</a:t>
            </a:r>
          </a:p>
        </p:txBody>
      </p:sp>
      <p:pic>
        <p:nvPicPr>
          <p:cNvPr id="6" name="Content Placeholder 5" descr="A graph showing a number of black and white lines&#10;&#10;Description automatically generated">
            <a:extLst>
              <a:ext uri="{FF2B5EF4-FFF2-40B4-BE49-F238E27FC236}">
                <a16:creationId xmlns:a16="http://schemas.microsoft.com/office/drawing/2014/main" id="{EA50018E-E996-3569-7995-FE48E4A21FF2}"/>
              </a:ext>
            </a:extLst>
          </p:cNvPr>
          <p:cNvPicPr>
            <a:picLocks noGrp="1" noChangeAspect="1"/>
          </p:cNvPicPr>
          <p:nvPr>
            <p:ph idx="1"/>
          </p:nvPr>
        </p:nvPicPr>
        <p:blipFill>
          <a:blip r:embed="rId3"/>
          <a:stretch>
            <a:fillRect/>
          </a:stretch>
        </p:blipFill>
        <p:spPr>
          <a:xfrm>
            <a:off x="128645" y="1337187"/>
            <a:ext cx="5806936" cy="3834581"/>
          </a:xfrm>
          <a:prstGeom prst="rect">
            <a:avLst/>
          </a:prstGeom>
          <a:ln w="88900" cap="sq" cmpd="thickThin">
            <a:solidFill>
              <a:srgbClr val="000000"/>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B1AD053A-B89E-864C-4949-9AA828C82730}"/>
              </a:ext>
            </a:extLst>
          </p:cNvPr>
          <p:cNvSpPr>
            <a:spLocks noGrp="1"/>
          </p:cNvSpPr>
          <p:nvPr>
            <p:ph type="sldNum" sz="quarter" idx="12"/>
          </p:nvPr>
        </p:nvSpPr>
        <p:spPr/>
        <p:txBody>
          <a:bodyPr/>
          <a:lstStyle/>
          <a:p>
            <a:fld id="{6E831A8F-1EC7-0348-B1DA-49FA1FF0B4CF}" type="slidenum">
              <a:rPr lang="en-US" smtClean="0"/>
              <a:pPr/>
              <a:t>10</a:t>
            </a:fld>
            <a:endParaRPr lang="en-US"/>
          </a:p>
        </p:txBody>
      </p:sp>
      <p:pic>
        <p:nvPicPr>
          <p:cNvPr id="8" name="Picture 7" descr="A barcode with black lines&#10;&#10;Description automatically generated with medium confidence">
            <a:extLst>
              <a:ext uri="{FF2B5EF4-FFF2-40B4-BE49-F238E27FC236}">
                <a16:creationId xmlns:a16="http://schemas.microsoft.com/office/drawing/2014/main" id="{933C77AC-D959-FAFF-3247-8A9568D584C1}"/>
              </a:ext>
            </a:extLst>
          </p:cNvPr>
          <p:cNvPicPr>
            <a:picLocks noChangeAspect="1"/>
          </p:cNvPicPr>
          <p:nvPr/>
        </p:nvPicPr>
        <p:blipFill>
          <a:blip r:embed="rId4"/>
          <a:stretch>
            <a:fillRect/>
          </a:stretch>
        </p:blipFill>
        <p:spPr>
          <a:xfrm>
            <a:off x="6127776" y="1337187"/>
            <a:ext cx="5935579" cy="3834581"/>
          </a:xfrm>
          <a:prstGeom prst="rect">
            <a:avLst/>
          </a:prstGeom>
          <a:ln w="889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6B7A90D5-A132-33E4-1DB7-04EF089728C6}"/>
              </a:ext>
            </a:extLst>
          </p:cNvPr>
          <p:cNvSpPr txBox="1"/>
          <p:nvPr/>
        </p:nvSpPr>
        <p:spPr>
          <a:xfrm>
            <a:off x="0" y="5413111"/>
            <a:ext cx="11934710" cy="9787295"/>
          </a:xfrm>
          <a:prstGeom prst="rect">
            <a:avLst/>
          </a:prstGeom>
          <a:noFill/>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These scatterplots could conclude that people are taking these bikes to higher income areas, whether that’s more populated areas or different neighborhoods with different events or offices.</a:t>
            </a: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a:p>
            <a:pPr algn="ct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1129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3BE2-AAFC-C8B0-F11F-0E0B11A4FB2A}"/>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Predictive Analysis: Linear Regression Model</a:t>
            </a:r>
          </a:p>
        </p:txBody>
      </p:sp>
      <p:sp>
        <p:nvSpPr>
          <p:cNvPr id="4" name="Slide Number Placeholder 3">
            <a:extLst>
              <a:ext uri="{FF2B5EF4-FFF2-40B4-BE49-F238E27FC236}">
                <a16:creationId xmlns:a16="http://schemas.microsoft.com/office/drawing/2014/main" id="{71A32FBE-A055-B77C-DAA5-531132CBBE7E}"/>
              </a:ext>
            </a:extLst>
          </p:cNvPr>
          <p:cNvSpPr>
            <a:spLocks noGrp="1"/>
          </p:cNvSpPr>
          <p:nvPr>
            <p:ph type="sldNum" sz="quarter" idx="12"/>
          </p:nvPr>
        </p:nvSpPr>
        <p:spPr/>
        <p:txBody>
          <a:bodyPr/>
          <a:lstStyle/>
          <a:p>
            <a:fld id="{6E831A8F-1EC7-0348-B1DA-49FA1FF0B4CF}" type="slidenum">
              <a:rPr lang="en-US" smtClean="0"/>
              <a:pPr/>
              <a:t>11</a:t>
            </a:fld>
            <a:endParaRPr lang="en-US"/>
          </a:p>
        </p:txBody>
      </p:sp>
      <p:sp>
        <p:nvSpPr>
          <p:cNvPr id="3" name="TextBox 2">
            <a:extLst>
              <a:ext uri="{FF2B5EF4-FFF2-40B4-BE49-F238E27FC236}">
                <a16:creationId xmlns:a16="http://schemas.microsoft.com/office/drawing/2014/main" id="{7A063B19-440D-006B-D8B6-E1C8BCC2A1A3}"/>
              </a:ext>
            </a:extLst>
          </p:cNvPr>
          <p:cNvSpPr txBox="1"/>
          <p:nvPr/>
        </p:nvSpPr>
        <p:spPr>
          <a:xfrm>
            <a:off x="766916" y="1307690"/>
            <a:ext cx="11110452"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sz="2400"/>
              <a:t>formula &lt;- </a:t>
            </a:r>
            <a:r>
              <a:rPr lang="en-IN" sz="2400" err="1"/>
              <a:t>as.formula</a:t>
            </a:r>
            <a:r>
              <a:rPr lang="en-IN" sz="2400"/>
              <a:t>("Demand ~ </a:t>
            </a:r>
            <a:r>
              <a:rPr lang="en-IN" sz="2400" err="1"/>
              <a:t>DemandTime</a:t>
            </a:r>
            <a:r>
              <a:rPr lang="en-IN" sz="2400"/>
              <a:t> + </a:t>
            </a:r>
            <a:r>
              <a:rPr lang="en-IN" sz="2400" err="1"/>
              <a:t>TripDurationMinutes</a:t>
            </a:r>
            <a:r>
              <a:rPr lang="en-IN" sz="2400"/>
              <a:t> + Temperature  + </a:t>
            </a:r>
            <a:r>
              <a:rPr lang="en-IN" sz="2400" err="1"/>
              <a:t>DailyPrecipitation</a:t>
            </a:r>
            <a:r>
              <a:rPr lang="en-IN" sz="2400"/>
              <a:t> + </a:t>
            </a:r>
            <a:r>
              <a:rPr lang="en-IN" sz="2400" err="1"/>
              <a:t>StartStationId</a:t>
            </a:r>
            <a:r>
              <a:rPr lang="en-IN" sz="2400"/>
              <a:t> + </a:t>
            </a:r>
            <a:r>
              <a:rPr lang="en-IN" sz="2400" err="1"/>
              <a:t>EndStationId</a:t>
            </a:r>
            <a:r>
              <a:rPr lang="en-IN" sz="2400"/>
              <a:t>")</a:t>
            </a:r>
          </a:p>
        </p:txBody>
      </p:sp>
      <p:pic>
        <p:nvPicPr>
          <p:cNvPr id="7" name="Picture 6">
            <a:extLst>
              <a:ext uri="{FF2B5EF4-FFF2-40B4-BE49-F238E27FC236}">
                <a16:creationId xmlns:a16="http://schemas.microsoft.com/office/drawing/2014/main" id="{6E6AA90A-0197-DA8B-3611-F69DE4A1C495}"/>
              </a:ext>
            </a:extLst>
          </p:cNvPr>
          <p:cNvPicPr>
            <a:picLocks noChangeAspect="1"/>
          </p:cNvPicPr>
          <p:nvPr/>
        </p:nvPicPr>
        <p:blipFill>
          <a:blip r:embed="rId2"/>
          <a:stretch>
            <a:fillRect/>
          </a:stretch>
        </p:blipFill>
        <p:spPr>
          <a:xfrm>
            <a:off x="875071" y="2366248"/>
            <a:ext cx="4532671" cy="2457083"/>
          </a:xfrm>
          <a:prstGeom prst="rect">
            <a:avLst/>
          </a:prstGeom>
        </p:spPr>
      </p:pic>
      <p:pic>
        <p:nvPicPr>
          <p:cNvPr id="6" name="Picture 5">
            <a:extLst>
              <a:ext uri="{FF2B5EF4-FFF2-40B4-BE49-F238E27FC236}">
                <a16:creationId xmlns:a16="http://schemas.microsoft.com/office/drawing/2014/main" id="{155C7235-B28F-A74E-1A02-3D275B936E41}"/>
              </a:ext>
            </a:extLst>
          </p:cNvPr>
          <p:cNvPicPr>
            <a:picLocks noChangeAspect="1"/>
          </p:cNvPicPr>
          <p:nvPr/>
        </p:nvPicPr>
        <p:blipFill>
          <a:blip r:embed="rId3"/>
          <a:stretch>
            <a:fillRect/>
          </a:stretch>
        </p:blipFill>
        <p:spPr>
          <a:xfrm>
            <a:off x="6489290" y="2268026"/>
            <a:ext cx="4650658" cy="3995636"/>
          </a:xfrm>
          <a:prstGeom prst="rect">
            <a:avLst/>
          </a:prstGeom>
        </p:spPr>
      </p:pic>
    </p:spTree>
    <p:extLst>
      <p:ext uri="{BB962C8B-B14F-4D97-AF65-F5344CB8AC3E}">
        <p14:creationId xmlns:p14="http://schemas.microsoft.com/office/powerpoint/2010/main" val="60650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3BE2-AAFC-C8B0-F11F-0E0B11A4FB2A}"/>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Predictive Analysis: Linear Regression Model</a:t>
            </a:r>
          </a:p>
        </p:txBody>
      </p:sp>
      <p:sp>
        <p:nvSpPr>
          <p:cNvPr id="4" name="Slide Number Placeholder 3">
            <a:extLst>
              <a:ext uri="{FF2B5EF4-FFF2-40B4-BE49-F238E27FC236}">
                <a16:creationId xmlns:a16="http://schemas.microsoft.com/office/drawing/2014/main" id="{71A32FBE-A055-B77C-DAA5-531132CBBE7E}"/>
              </a:ext>
            </a:extLst>
          </p:cNvPr>
          <p:cNvSpPr>
            <a:spLocks noGrp="1"/>
          </p:cNvSpPr>
          <p:nvPr>
            <p:ph type="sldNum" sz="quarter" idx="12"/>
          </p:nvPr>
        </p:nvSpPr>
        <p:spPr/>
        <p:txBody>
          <a:bodyPr/>
          <a:lstStyle/>
          <a:p>
            <a:fld id="{6E831A8F-1EC7-0348-B1DA-49FA1FF0B4CF}" type="slidenum">
              <a:rPr lang="en-US" smtClean="0"/>
              <a:pPr/>
              <a:t>12</a:t>
            </a:fld>
            <a:endParaRPr lang="en-US"/>
          </a:p>
        </p:txBody>
      </p:sp>
      <p:pic>
        <p:nvPicPr>
          <p:cNvPr id="5" name="Picture 4" descr="A number of numbers on a white background&#10;&#10;Description automatically generated">
            <a:extLst>
              <a:ext uri="{FF2B5EF4-FFF2-40B4-BE49-F238E27FC236}">
                <a16:creationId xmlns:a16="http://schemas.microsoft.com/office/drawing/2014/main" id="{AA34D020-1D86-DFA1-0047-392F28923396}"/>
              </a:ext>
            </a:extLst>
          </p:cNvPr>
          <p:cNvPicPr>
            <a:picLocks noChangeAspect="1"/>
          </p:cNvPicPr>
          <p:nvPr/>
        </p:nvPicPr>
        <p:blipFill rotWithShape="1">
          <a:blip r:embed="rId2"/>
          <a:srcRect r="20387"/>
          <a:stretch/>
        </p:blipFill>
        <p:spPr>
          <a:xfrm>
            <a:off x="2770028" y="1559878"/>
            <a:ext cx="7379812" cy="3916362"/>
          </a:xfrm>
          <a:prstGeom prst="rect">
            <a:avLst/>
          </a:prstGeom>
        </p:spPr>
      </p:pic>
    </p:spTree>
    <p:extLst>
      <p:ext uri="{BB962C8B-B14F-4D97-AF65-F5344CB8AC3E}">
        <p14:creationId xmlns:p14="http://schemas.microsoft.com/office/powerpoint/2010/main" val="217850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3BE2-AAFC-C8B0-F11F-0E0B11A4FB2A}"/>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Evidence from Predictive Analysis</a:t>
            </a:r>
          </a:p>
        </p:txBody>
      </p:sp>
      <p:sp>
        <p:nvSpPr>
          <p:cNvPr id="4" name="Slide Number Placeholder 3">
            <a:extLst>
              <a:ext uri="{FF2B5EF4-FFF2-40B4-BE49-F238E27FC236}">
                <a16:creationId xmlns:a16="http://schemas.microsoft.com/office/drawing/2014/main" id="{71A32FBE-A055-B77C-DAA5-531132CBBE7E}"/>
              </a:ext>
            </a:extLst>
          </p:cNvPr>
          <p:cNvSpPr>
            <a:spLocks noGrp="1"/>
          </p:cNvSpPr>
          <p:nvPr>
            <p:ph type="sldNum" sz="quarter" idx="12"/>
          </p:nvPr>
        </p:nvSpPr>
        <p:spPr/>
        <p:txBody>
          <a:bodyPr/>
          <a:lstStyle/>
          <a:p>
            <a:fld id="{6E831A8F-1EC7-0348-B1DA-49FA1FF0B4CF}" type="slidenum">
              <a:rPr lang="en-US" smtClean="0"/>
              <a:pPr/>
              <a:t>13</a:t>
            </a:fld>
            <a:endParaRPr lang="en-US"/>
          </a:p>
        </p:txBody>
      </p:sp>
      <p:pic>
        <p:nvPicPr>
          <p:cNvPr id="5" name="Picture 4">
            <a:extLst>
              <a:ext uri="{FF2B5EF4-FFF2-40B4-BE49-F238E27FC236}">
                <a16:creationId xmlns:a16="http://schemas.microsoft.com/office/drawing/2014/main" id="{86D3ECCF-9D1B-E255-1079-CF1E71DA8B30}"/>
              </a:ext>
            </a:extLst>
          </p:cNvPr>
          <p:cNvPicPr>
            <a:picLocks noChangeAspect="1"/>
          </p:cNvPicPr>
          <p:nvPr/>
        </p:nvPicPr>
        <p:blipFill>
          <a:blip r:embed="rId2"/>
          <a:stretch>
            <a:fillRect/>
          </a:stretch>
        </p:blipFill>
        <p:spPr>
          <a:xfrm>
            <a:off x="801452" y="1417638"/>
            <a:ext cx="6361154" cy="4779461"/>
          </a:xfrm>
          <a:prstGeom prst="rect">
            <a:avLst/>
          </a:prstGeom>
        </p:spPr>
      </p:pic>
      <p:sp>
        <p:nvSpPr>
          <p:cNvPr id="7" name="TextBox 6">
            <a:extLst>
              <a:ext uri="{FF2B5EF4-FFF2-40B4-BE49-F238E27FC236}">
                <a16:creationId xmlns:a16="http://schemas.microsoft.com/office/drawing/2014/main" id="{CC04B65A-26F4-814B-C4A7-C9A4FEE0451C}"/>
              </a:ext>
            </a:extLst>
          </p:cNvPr>
          <p:cNvSpPr txBox="1"/>
          <p:nvPr/>
        </p:nvSpPr>
        <p:spPr>
          <a:xfrm>
            <a:off x="8101780" y="2413337"/>
            <a:ext cx="2939845" cy="203132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IN"/>
              <a:t>Predicted Demands:</a:t>
            </a:r>
          </a:p>
          <a:p>
            <a:r>
              <a:rPr lang="en-IN"/>
              <a:t>Daytime – 602 trips</a:t>
            </a:r>
          </a:p>
          <a:p>
            <a:r>
              <a:rPr lang="en-IN"/>
              <a:t>Evening – 1403 trips</a:t>
            </a:r>
          </a:p>
          <a:p>
            <a:endParaRPr lang="en-IN"/>
          </a:p>
          <a:p>
            <a:r>
              <a:rPr lang="en-IN"/>
              <a:t>Objective:</a:t>
            </a:r>
          </a:p>
          <a:p>
            <a:r>
              <a:rPr lang="en-IN"/>
              <a:t>Total number of trips: 1582</a:t>
            </a:r>
          </a:p>
          <a:p>
            <a:r>
              <a:rPr lang="en-IN"/>
              <a:t>Bikes allocated: 997</a:t>
            </a:r>
          </a:p>
        </p:txBody>
      </p:sp>
    </p:spTree>
    <p:extLst>
      <p:ext uri="{BB962C8B-B14F-4D97-AF65-F5344CB8AC3E}">
        <p14:creationId xmlns:p14="http://schemas.microsoft.com/office/powerpoint/2010/main" val="2138316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3BE2-AAFC-C8B0-F11F-0E0B11A4FB2A}"/>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Evidence from Predictive Analysis</a:t>
            </a:r>
          </a:p>
        </p:txBody>
      </p:sp>
      <p:sp>
        <p:nvSpPr>
          <p:cNvPr id="4" name="Slide Number Placeholder 3">
            <a:extLst>
              <a:ext uri="{FF2B5EF4-FFF2-40B4-BE49-F238E27FC236}">
                <a16:creationId xmlns:a16="http://schemas.microsoft.com/office/drawing/2014/main" id="{71A32FBE-A055-B77C-DAA5-531132CBBE7E}"/>
              </a:ext>
            </a:extLst>
          </p:cNvPr>
          <p:cNvSpPr>
            <a:spLocks noGrp="1"/>
          </p:cNvSpPr>
          <p:nvPr>
            <p:ph type="sldNum" sz="quarter" idx="12"/>
          </p:nvPr>
        </p:nvSpPr>
        <p:spPr/>
        <p:txBody>
          <a:bodyPr/>
          <a:lstStyle/>
          <a:p>
            <a:fld id="{6E831A8F-1EC7-0348-B1DA-49FA1FF0B4CF}" type="slidenum">
              <a:rPr lang="en-US" smtClean="0"/>
              <a:pPr/>
              <a:t>14</a:t>
            </a:fld>
            <a:endParaRPr lang="en-US"/>
          </a:p>
        </p:txBody>
      </p:sp>
      <p:pic>
        <p:nvPicPr>
          <p:cNvPr id="5" name="Picture 4">
            <a:extLst>
              <a:ext uri="{FF2B5EF4-FFF2-40B4-BE49-F238E27FC236}">
                <a16:creationId xmlns:a16="http://schemas.microsoft.com/office/drawing/2014/main" id="{51763CD9-2925-3563-C345-CA91B99B97D2}"/>
              </a:ext>
            </a:extLst>
          </p:cNvPr>
          <p:cNvPicPr>
            <a:picLocks noChangeAspect="1"/>
          </p:cNvPicPr>
          <p:nvPr/>
        </p:nvPicPr>
        <p:blipFill>
          <a:blip r:embed="rId2"/>
          <a:stretch>
            <a:fillRect/>
          </a:stretch>
        </p:blipFill>
        <p:spPr>
          <a:xfrm>
            <a:off x="1832967" y="1300805"/>
            <a:ext cx="8526065" cy="4439270"/>
          </a:xfrm>
          <a:prstGeom prst="rect">
            <a:avLst/>
          </a:prstGeom>
        </p:spPr>
      </p:pic>
    </p:spTree>
    <p:extLst>
      <p:ext uri="{BB962C8B-B14F-4D97-AF65-F5344CB8AC3E}">
        <p14:creationId xmlns:p14="http://schemas.microsoft.com/office/powerpoint/2010/main" val="775916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3BE2-AAFC-C8B0-F11F-0E0B11A4FB2A}"/>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Prescriptive Analysis</a:t>
            </a:r>
          </a:p>
        </p:txBody>
      </p:sp>
      <p:sp>
        <p:nvSpPr>
          <p:cNvPr id="4" name="Slide Number Placeholder 3">
            <a:extLst>
              <a:ext uri="{FF2B5EF4-FFF2-40B4-BE49-F238E27FC236}">
                <a16:creationId xmlns:a16="http://schemas.microsoft.com/office/drawing/2014/main" id="{71A32FBE-A055-B77C-DAA5-531132CBBE7E}"/>
              </a:ext>
            </a:extLst>
          </p:cNvPr>
          <p:cNvSpPr>
            <a:spLocks noGrp="1"/>
          </p:cNvSpPr>
          <p:nvPr>
            <p:ph type="sldNum" sz="quarter" idx="12"/>
          </p:nvPr>
        </p:nvSpPr>
        <p:spPr/>
        <p:txBody>
          <a:bodyPr/>
          <a:lstStyle/>
          <a:p>
            <a:fld id="{6E831A8F-1EC7-0348-B1DA-49FA1FF0B4CF}" type="slidenum">
              <a:rPr lang="en-US" smtClean="0"/>
              <a:pPr/>
              <a:t>15</a:t>
            </a:fld>
            <a:endParaRPr lang="en-US"/>
          </a:p>
        </p:txBody>
      </p:sp>
      <p:sp>
        <p:nvSpPr>
          <p:cNvPr id="3" name="TextBox 2">
            <a:extLst>
              <a:ext uri="{FF2B5EF4-FFF2-40B4-BE49-F238E27FC236}">
                <a16:creationId xmlns:a16="http://schemas.microsoft.com/office/drawing/2014/main" id="{61B632C6-73B5-1650-6BFB-7ADC5DC6B4CA}"/>
              </a:ext>
            </a:extLst>
          </p:cNvPr>
          <p:cNvSpPr txBox="1"/>
          <p:nvPr/>
        </p:nvSpPr>
        <p:spPr>
          <a:xfrm>
            <a:off x="1002891" y="1686392"/>
            <a:ext cx="9999406" cy="4401205"/>
          </a:xfrm>
          <a:prstGeom prst="rect">
            <a:avLst/>
          </a:prstGeom>
          <a:noFill/>
        </p:spPr>
        <p:txBody>
          <a:bodyPr wrap="square" rtlCol="0">
            <a:spAutoFit/>
          </a:bodyPr>
          <a:lstStyle/>
          <a:p>
            <a:r>
              <a:rPr lang="en-US" sz="2800"/>
              <a:t>By looking at the coefficients, factors affecting the demand for bikes are:</a:t>
            </a:r>
          </a:p>
          <a:p>
            <a:pPr marL="457200" indent="-457200">
              <a:buFont typeface="Arial" panose="020B0604020202020204" pitchFamily="34" charset="0"/>
              <a:buChar char="•"/>
            </a:pPr>
            <a:r>
              <a:rPr lang="en-US" sz="2800"/>
              <a:t>DemandTime affects very highly</a:t>
            </a:r>
          </a:p>
          <a:p>
            <a:pPr marL="457200" indent="-457200">
              <a:buFont typeface="Arial" panose="020B0604020202020204" pitchFamily="34" charset="0"/>
              <a:buChar char="•"/>
            </a:pPr>
            <a:r>
              <a:rPr lang="en-US" sz="2800" err="1"/>
              <a:t>TripDurationMinutes</a:t>
            </a:r>
            <a:r>
              <a:rPr lang="en-US" sz="2800"/>
              <a:t> not more than DemandTime</a:t>
            </a:r>
          </a:p>
          <a:p>
            <a:pPr marL="457200" indent="-457200">
              <a:buFont typeface="Arial" panose="020B0604020202020204" pitchFamily="34" charset="0"/>
              <a:buChar char="•"/>
            </a:pPr>
            <a:r>
              <a:rPr lang="en-US" sz="2800"/>
              <a:t>Temperature not affecting much</a:t>
            </a:r>
          </a:p>
          <a:p>
            <a:pPr marL="457200" indent="-457200">
              <a:buFont typeface="Arial" panose="020B0604020202020204" pitchFamily="34" charset="0"/>
              <a:buChar char="•"/>
            </a:pPr>
            <a:r>
              <a:rPr lang="en-US" sz="2800" err="1"/>
              <a:t>DailyPrecipitation</a:t>
            </a:r>
            <a:r>
              <a:rPr lang="en-US" sz="2800"/>
              <a:t> not affecting much</a:t>
            </a:r>
          </a:p>
          <a:p>
            <a:pPr marL="457200" indent="-457200">
              <a:buFont typeface="Arial" panose="020B0604020202020204" pitchFamily="34" charset="0"/>
              <a:buChar char="•"/>
            </a:pPr>
            <a:endParaRPr lang="en-US" sz="2800"/>
          </a:p>
          <a:p>
            <a:r>
              <a:rPr lang="en-US" sz="2800"/>
              <a:t>Overall, these factors positively affect the Demand.</a:t>
            </a:r>
          </a:p>
          <a:p>
            <a:endParaRPr lang="en-US" sz="2800"/>
          </a:p>
          <a:p>
            <a:pPr marL="457200" indent="-457200">
              <a:buFont typeface="Arial" panose="020B0604020202020204" pitchFamily="34" charset="0"/>
              <a:buChar char="•"/>
            </a:pPr>
            <a:endParaRPr lang="en-US" sz="2800"/>
          </a:p>
        </p:txBody>
      </p:sp>
      <p:pic>
        <p:nvPicPr>
          <p:cNvPr id="6" name="Picture 5" descr="Person on bicycle illustration">
            <a:extLst>
              <a:ext uri="{FF2B5EF4-FFF2-40B4-BE49-F238E27FC236}">
                <a16:creationId xmlns:a16="http://schemas.microsoft.com/office/drawing/2014/main" id="{0AC64891-B4CE-13DB-009B-FE8B2F38A08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486443" y="1970702"/>
            <a:ext cx="3233804" cy="4568211"/>
          </a:xfrm>
          <a:prstGeom prst="rect">
            <a:avLst/>
          </a:prstGeom>
        </p:spPr>
      </p:pic>
    </p:spTree>
    <p:extLst>
      <p:ext uri="{BB962C8B-B14F-4D97-AF65-F5344CB8AC3E}">
        <p14:creationId xmlns:p14="http://schemas.microsoft.com/office/powerpoint/2010/main" val="939129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E5E8-FB00-0E71-8C78-FED22926E746}"/>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Proposed Solution and Business Model</a:t>
            </a:r>
          </a:p>
        </p:txBody>
      </p:sp>
      <p:graphicFrame>
        <p:nvGraphicFramePr>
          <p:cNvPr id="6" name="Content Placeholder 5">
            <a:extLst>
              <a:ext uri="{FF2B5EF4-FFF2-40B4-BE49-F238E27FC236}">
                <a16:creationId xmlns:a16="http://schemas.microsoft.com/office/drawing/2014/main" id="{7AC4A181-FB19-0CC7-8C8F-FC888E410D21}"/>
              </a:ext>
            </a:extLst>
          </p:cNvPr>
          <p:cNvGraphicFramePr>
            <a:graphicFrameLocks noGrp="1"/>
          </p:cNvGraphicFramePr>
          <p:nvPr>
            <p:ph idx="1"/>
            <p:extLst>
              <p:ext uri="{D42A27DB-BD31-4B8C-83A1-F6EECF244321}">
                <p14:modId xmlns:p14="http://schemas.microsoft.com/office/powerpoint/2010/main" val="1204465550"/>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DA42C8C-8A2B-5C21-42C2-D29E3D3F51E8}"/>
              </a:ext>
            </a:extLst>
          </p:cNvPr>
          <p:cNvSpPr>
            <a:spLocks noGrp="1"/>
          </p:cNvSpPr>
          <p:nvPr>
            <p:ph type="sldNum" sz="quarter" idx="12"/>
          </p:nvPr>
        </p:nvSpPr>
        <p:spPr/>
        <p:txBody>
          <a:bodyPr/>
          <a:lstStyle/>
          <a:p>
            <a:fld id="{6E831A8F-1EC7-0348-B1DA-49FA1FF0B4CF}" type="slidenum">
              <a:rPr lang="en-US" smtClean="0"/>
              <a:pPr/>
              <a:t>16</a:t>
            </a:fld>
            <a:endParaRPr lang="en-US"/>
          </a:p>
        </p:txBody>
      </p:sp>
      <p:sp>
        <p:nvSpPr>
          <p:cNvPr id="7" name="TextBox 6">
            <a:extLst>
              <a:ext uri="{FF2B5EF4-FFF2-40B4-BE49-F238E27FC236}">
                <a16:creationId xmlns:a16="http://schemas.microsoft.com/office/drawing/2014/main" id="{93880DB8-19E7-1FC9-6731-F0FE29C796B7}"/>
              </a:ext>
            </a:extLst>
          </p:cNvPr>
          <p:cNvSpPr txBox="1"/>
          <p:nvPr/>
        </p:nvSpPr>
        <p:spPr>
          <a:xfrm>
            <a:off x="757084" y="2133600"/>
            <a:ext cx="2920181" cy="2031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Efficient, eco-friendly transportation.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Reduced urban traffic congestion.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Equitable bike access across neighborhoods.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Enhanced user experience with better bike availability. </a:t>
            </a:r>
          </a:p>
          <a:p>
            <a:endParaRPr lang="en-IN" sz="1400" dirty="0"/>
          </a:p>
        </p:txBody>
      </p:sp>
      <p:sp>
        <p:nvSpPr>
          <p:cNvPr id="9" name="TextBox 8">
            <a:extLst>
              <a:ext uri="{FF2B5EF4-FFF2-40B4-BE49-F238E27FC236}">
                <a16:creationId xmlns:a16="http://schemas.microsoft.com/office/drawing/2014/main" id="{38BD7166-498A-E330-982E-21825E8FF228}"/>
              </a:ext>
            </a:extLst>
          </p:cNvPr>
          <p:cNvSpPr txBox="1"/>
          <p:nvPr/>
        </p:nvSpPr>
        <p:spPr>
          <a:xfrm>
            <a:off x="4456471" y="2564486"/>
            <a:ext cx="3045542" cy="1200329"/>
          </a:xfrm>
          <a:prstGeom prst="rect">
            <a:avLst/>
          </a:prstGeom>
          <a:noFill/>
        </p:spPr>
        <p:txBody>
          <a:bodyPr wrap="square" rtlCol="0">
            <a:spAutoFit/>
          </a:bodyPr>
          <a:lstStyle/>
          <a:p>
            <a:pPr>
              <a:buFont typeface="Arial" panose="020B0604020202020204" pitchFamily="34" charset="0"/>
              <a:buChar char="•"/>
            </a:pPr>
            <a:r>
              <a:rPr lang="en-US" sz="1400" dirty="0">
                <a:cs typeface="Arial" panose="020B0604020202020204" pitchFamily="34" charset="0"/>
              </a:rPr>
              <a:t>Urban residents and commuters.</a:t>
            </a:r>
          </a:p>
          <a:p>
            <a:pPr>
              <a:buFont typeface="Arial" panose="020B0604020202020204" pitchFamily="34" charset="0"/>
              <a:buChar char="•"/>
            </a:pPr>
            <a:r>
              <a:rPr lang="en-US" sz="1400" dirty="0">
                <a:cs typeface="Arial" panose="020B0604020202020204" pitchFamily="34" charset="0"/>
              </a:rPr>
              <a:t>Tourists.</a:t>
            </a:r>
          </a:p>
          <a:p>
            <a:pPr>
              <a:buFont typeface="Arial" panose="020B0604020202020204" pitchFamily="34" charset="0"/>
              <a:buChar char="•"/>
            </a:pPr>
            <a:r>
              <a:rPr lang="en-US" sz="1400" dirty="0">
                <a:cs typeface="Arial" panose="020B0604020202020204" pitchFamily="34" charset="0"/>
              </a:rPr>
              <a:t>Corporations.</a:t>
            </a:r>
          </a:p>
          <a:p>
            <a:pPr>
              <a:buFont typeface="Arial" panose="020B0604020202020204" pitchFamily="34" charset="0"/>
              <a:buChar char="•"/>
            </a:pPr>
            <a:r>
              <a:rPr lang="en-US" sz="1400" dirty="0">
                <a:cs typeface="Arial" panose="020B0604020202020204" pitchFamily="34" charset="0"/>
              </a:rPr>
              <a:t>City governments.</a:t>
            </a:r>
          </a:p>
          <a:p>
            <a:endParaRPr lang="en-IN" sz="1600" dirty="0"/>
          </a:p>
        </p:txBody>
      </p:sp>
      <p:sp>
        <p:nvSpPr>
          <p:cNvPr id="11" name="TextBox 10">
            <a:extLst>
              <a:ext uri="{FF2B5EF4-FFF2-40B4-BE49-F238E27FC236}">
                <a16:creationId xmlns:a16="http://schemas.microsoft.com/office/drawing/2014/main" id="{BA37A1E2-A283-5BC6-109C-5BA2D0B27B23}"/>
              </a:ext>
            </a:extLst>
          </p:cNvPr>
          <p:cNvSpPr txBox="1"/>
          <p:nvPr/>
        </p:nvSpPr>
        <p:spPr>
          <a:xfrm>
            <a:off x="8256639" y="2456763"/>
            <a:ext cx="2920181" cy="13849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Membership fees.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Pay-per-use fees.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Corporate partnerships.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rPr>
              <a:t>Sponsorships and advertising. </a:t>
            </a:r>
          </a:p>
          <a:p>
            <a:endParaRPr lang="en-IN" sz="1400" dirty="0"/>
          </a:p>
        </p:txBody>
      </p:sp>
    </p:spTree>
    <p:extLst>
      <p:ext uri="{BB962C8B-B14F-4D97-AF65-F5344CB8AC3E}">
        <p14:creationId xmlns:p14="http://schemas.microsoft.com/office/powerpoint/2010/main" val="187465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E5E8-FB00-0E71-8C78-FED22926E746}"/>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Proposed Solution and Business Model</a:t>
            </a:r>
          </a:p>
        </p:txBody>
      </p:sp>
      <p:sp>
        <p:nvSpPr>
          <p:cNvPr id="3" name="Content Placeholder 2">
            <a:extLst>
              <a:ext uri="{FF2B5EF4-FFF2-40B4-BE49-F238E27FC236}">
                <a16:creationId xmlns:a16="http://schemas.microsoft.com/office/drawing/2014/main" id="{DF0E3530-417B-D71F-A104-363D27E8E143}"/>
              </a:ext>
            </a:extLst>
          </p:cNvPr>
          <p:cNvSpPr>
            <a:spLocks noGrp="1"/>
          </p:cNvSpPr>
          <p:nvPr>
            <p:ph idx="1"/>
          </p:nvPr>
        </p:nvSpPr>
        <p:spPr>
          <a:xfrm>
            <a:off x="609600" y="1307691"/>
            <a:ext cx="10972800" cy="4306528"/>
          </a:xfrm>
        </p:spPr>
        <p:txBody>
          <a:bodyPr vert="horz" lIns="91440" tIns="45720" rIns="91440" bIns="45720" rtlCol="0" anchor="t">
            <a:noAutofit/>
          </a:bodyPr>
          <a:lstStyle/>
          <a:p>
            <a:pPr marL="0" indent="0">
              <a:buNone/>
            </a:pPr>
            <a:r>
              <a:rPr lang="en-US" sz="2800" b="1" dirty="0">
                <a:latin typeface="Calibri" panose="020F0502020204030204" pitchFamily="34" charset="0"/>
                <a:ea typeface="Calibri" panose="020F0502020204030204" pitchFamily="34" charset="0"/>
                <a:cs typeface="Calibri" panose="020F0502020204030204" pitchFamily="34" charset="0"/>
              </a:rPr>
              <a:t>Implementation Strategy</a:t>
            </a:r>
          </a:p>
          <a:p>
            <a:pPr marL="0" indent="0">
              <a:buNone/>
            </a:pPr>
            <a:endParaRPr lang="en-US" sz="1600" b="1" dirty="0"/>
          </a:p>
          <a:p>
            <a:pPr marL="0" indent="0">
              <a:buNone/>
            </a:pPr>
            <a:endParaRPr lang="en-US" sz="2000" b="1" dirty="0"/>
          </a:p>
        </p:txBody>
      </p:sp>
      <p:sp>
        <p:nvSpPr>
          <p:cNvPr id="4" name="Slide Number Placeholder 3">
            <a:extLst>
              <a:ext uri="{FF2B5EF4-FFF2-40B4-BE49-F238E27FC236}">
                <a16:creationId xmlns:a16="http://schemas.microsoft.com/office/drawing/2014/main" id="{FDA42C8C-8A2B-5C21-42C2-D29E3D3F51E8}"/>
              </a:ext>
            </a:extLst>
          </p:cNvPr>
          <p:cNvSpPr>
            <a:spLocks noGrp="1"/>
          </p:cNvSpPr>
          <p:nvPr>
            <p:ph type="sldNum" sz="quarter" idx="12"/>
          </p:nvPr>
        </p:nvSpPr>
        <p:spPr/>
        <p:txBody>
          <a:bodyPr/>
          <a:lstStyle/>
          <a:p>
            <a:fld id="{6E831A8F-1EC7-0348-B1DA-49FA1FF0B4CF}" type="slidenum">
              <a:rPr lang="en-US" smtClean="0"/>
              <a:pPr/>
              <a:t>17</a:t>
            </a:fld>
            <a:endParaRPr lang="en-US"/>
          </a:p>
        </p:txBody>
      </p:sp>
      <p:graphicFrame>
        <p:nvGraphicFramePr>
          <p:cNvPr id="6" name="Diagram 5">
            <a:extLst>
              <a:ext uri="{FF2B5EF4-FFF2-40B4-BE49-F238E27FC236}">
                <a16:creationId xmlns:a16="http://schemas.microsoft.com/office/drawing/2014/main" id="{60332190-1545-C7B5-8511-EDC5F4ABE2FB}"/>
              </a:ext>
            </a:extLst>
          </p:cNvPr>
          <p:cNvGraphicFramePr/>
          <p:nvPr>
            <p:extLst>
              <p:ext uri="{D42A27DB-BD31-4B8C-83A1-F6EECF244321}">
                <p14:modId xmlns:p14="http://schemas.microsoft.com/office/powerpoint/2010/main" val="1121556780"/>
              </p:ext>
            </p:extLst>
          </p:nvPr>
        </p:nvGraphicFramePr>
        <p:xfrm>
          <a:off x="1859935" y="2159770"/>
          <a:ext cx="8472129" cy="3520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650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AAE8-D168-F3FE-1968-4D1A750A69B9}"/>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Objective and Question</a:t>
            </a:r>
          </a:p>
        </p:txBody>
      </p:sp>
      <p:sp>
        <p:nvSpPr>
          <p:cNvPr id="3" name="Content Placeholder 2">
            <a:extLst>
              <a:ext uri="{FF2B5EF4-FFF2-40B4-BE49-F238E27FC236}">
                <a16:creationId xmlns:a16="http://schemas.microsoft.com/office/drawing/2014/main" id="{5FF014AE-E521-8362-862B-0A0C643D3AC7}"/>
              </a:ext>
            </a:extLst>
          </p:cNvPr>
          <p:cNvSpPr>
            <a:spLocks noGrp="1"/>
          </p:cNvSpPr>
          <p:nvPr>
            <p:ph idx="1"/>
          </p:nvPr>
        </p:nvSpPr>
        <p:spPr/>
        <p:txBody>
          <a:bodyPr vert="horz" lIns="91440" tIns="45720" rIns="91440" bIns="45720" rtlCol="0" anchor="t">
            <a:norm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Objective</a:t>
            </a:r>
            <a:r>
              <a:rPr lang="en-US" sz="2000" dirty="0">
                <a:latin typeface="Calibri" panose="020F0502020204030204" pitchFamily="34" charset="0"/>
                <a:ea typeface="Calibri" panose="020F0502020204030204" pitchFamily="34" charset="0"/>
                <a:cs typeface="Calibri" panose="020F0502020204030204" pitchFamily="34" charset="0"/>
              </a:rPr>
              <a:t>: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Determine the optimal number of bikes to stock at each station at the start of each day to maximize the number of daily bike trips. Let’s predict the demand for Bikes on </a:t>
            </a:r>
            <a:r>
              <a:rPr lang="en-US" sz="2000" b="1" dirty="0">
                <a:latin typeface="Calibri" panose="020F0502020204030204" pitchFamily="34" charset="0"/>
                <a:ea typeface="Calibri" panose="020F0502020204030204" pitchFamily="34" charset="0"/>
                <a:cs typeface="Calibri" panose="020F0502020204030204" pitchFamily="34" charset="0"/>
              </a:rPr>
              <a:t>Sept. 06, 2018</a:t>
            </a:r>
            <a:r>
              <a:rPr lang="en-US" sz="2000" dirty="0">
                <a:latin typeface="Calibri" panose="020F0502020204030204" pitchFamily="34" charset="0"/>
                <a:ea typeface="Calibri" panose="020F0502020204030204" pitchFamily="34" charset="0"/>
                <a:cs typeface="Calibri" panose="020F0502020204030204" pitchFamily="34" charset="0"/>
              </a:rPr>
              <a:t>.</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Questions</a:t>
            </a:r>
            <a:r>
              <a:rPr lang="en-US" sz="2000" dirty="0">
                <a:latin typeface="Calibri" panose="020F0502020204030204" pitchFamily="34" charset="0"/>
                <a:ea typeface="Calibri" panose="020F0502020204030204" pitchFamily="34" charset="0"/>
                <a:cs typeface="Calibri" panose="020F0502020204030204" pitchFamily="34" charset="0"/>
              </a:rPr>
              <a:t>: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1. How many trips occur between stations each day, categorized by morning and evening periods?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2. How many bikes need to be allocated to each station to meet the demand?</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3. What are the peak hours of bike usage during the daytime and evening periods for each of the 5 chosen stations?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4. Are there any specific factors (e.g., temperature, precipitation, trip duration) that significantly affect demand?</a:t>
            </a:r>
            <a:endParaRPr lang="en-US" sz="36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36480F8-605B-ED01-0AFF-6F17363EEECE}"/>
              </a:ext>
            </a:extLst>
          </p:cNvPr>
          <p:cNvSpPr>
            <a:spLocks noGrp="1"/>
          </p:cNvSpPr>
          <p:nvPr>
            <p:ph type="sldNum" sz="quarter" idx="12"/>
          </p:nvPr>
        </p:nvSpPr>
        <p:spPr/>
        <p:txBody>
          <a:bodyPr/>
          <a:lstStyle/>
          <a:p>
            <a:fld id="{6E831A8F-1EC7-0348-B1DA-49FA1FF0B4CF}" type="slidenum">
              <a:rPr lang="en-US" smtClean="0"/>
              <a:pPr/>
              <a:t>2</a:t>
            </a:fld>
            <a:endParaRPr lang="en-US"/>
          </a:p>
        </p:txBody>
      </p:sp>
    </p:spTree>
    <p:extLst>
      <p:ext uri="{BB962C8B-B14F-4D97-AF65-F5344CB8AC3E}">
        <p14:creationId xmlns:p14="http://schemas.microsoft.com/office/powerpoint/2010/main" val="348016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6F14-E76F-F133-704A-F3EC97DF0E15}"/>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What did you find in the data?</a:t>
            </a:r>
          </a:p>
        </p:txBody>
      </p:sp>
      <p:sp>
        <p:nvSpPr>
          <p:cNvPr id="4" name="Slide Number Placeholder 3">
            <a:extLst>
              <a:ext uri="{FF2B5EF4-FFF2-40B4-BE49-F238E27FC236}">
                <a16:creationId xmlns:a16="http://schemas.microsoft.com/office/drawing/2014/main" id="{4946A807-CF6F-41F8-CF02-736BCB2FA34F}"/>
              </a:ext>
            </a:extLst>
          </p:cNvPr>
          <p:cNvSpPr>
            <a:spLocks noGrp="1"/>
          </p:cNvSpPr>
          <p:nvPr>
            <p:ph type="sldNum" sz="quarter" idx="12"/>
          </p:nvPr>
        </p:nvSpPr>
        <p:spPr/>
        <p:txBody>
          <a:bodyPr/>
          <a:lstStyle/>
          <a:p>
            <a:fld id="{6E831A8F-1EC7-0348-B1DA-49FA1FF0B4CF}" type="slidenum">
              <a:rPr lang="en-US" smtClean="0"/>
              <a:pPr/>
              <a:t>3</a:t>
            </a:fld>
            <a:endParaRPr lang="en-US"/>
          </a:p>
        </p:txBody>
      </p:sp>
      <p:pic>
        <p:nvPicPr>
          <p:cNvPr id="8" name="Content Placeholder 7" descr="A screenshot of a computer&#10;&#10;Description automatically generated">
            <a:extLst>
              <a:ext uri="{FF2B5EF4-FFF2-40B4-BE49-F238E27FC236}">
                <a16:creationId xmlns:a16="http://schemas.microsoft.com/office/drawing/2014/main" id="{644D4367-590F-97D5-5125-7471689A7F9F}"/>
              </a:ext>
            </a:extLst>
          </p:cNvPr>
          <p:cNvPicPr>
            <a:picLocks noGrp="1" noChangeAspect="1"/>
          </p:cNvPicPr>
          <p:nvPr>
            <p:ph idx="1"/>
          </p:nvPr>
        </p:nvPicPr>
        <p:blipFill>
          <a:blip r:embed="rId2"/>
          <a:stretch>
            <a:fillRect/>
          </a:stretch>
        </p:blipFill>
        <p:spPr>
          <a:xfrm>
            <a:off x="492668" y="1284005"/>
            <a:ext cx="5071335" cy="4525963"/>
          </a:xfrm>
        </p:spPr>
      </p:pic>
      <p:sp>
        <p:nvSpPr>
          <p:cNvPr id="10" name="TextBox 9">
            <a:extLst>
              <a:ext uri="{FF2B5EF4-FFF2-40B4-BE49-F238E27FC236}">
                <a16:creationId xmlns:a16="http://schemas.microsoft.com/office/drawing/2014/main" id="{A6609931-D7F3-3BE8-ADAB-6D6CF4C082B6}"/>
              </a:ext>
            </a:extLst>
          </p:cNvPr>
          <p:cNvSpPr txBox="1"/>
          <p:nvPr/>
        </p:nvSpPr>
        <p:spPr>
          <a:xfrm>
            <a:off x="6096000" y="1417638"/>
            <a:ext cx="5486400"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What is not pictured?</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31,414 total entries, with 25 total columns</a:t>
            </a:r>
          </a:p>
          <a:p>
            <a:pPr marL="1257300" lvl="2"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Missing values!</a:t>
            </a:r>
          </a:p>
          <a:p>
            <a:pPr lvl="1"/>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Dealing with missing values</a:t>
            </a: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Some missing values were present in the data, so we imputed the mean for those columns, as well as converting </a:t>
            </a:r>
            <a:r>
              <a:rPr lang="en-US" sz="2000" dirty="0" err="1">
                <a:latin typeface="Calibri" panose="020F0502020204030204" pitchFamily="34" charset="0"/>
                <a:ea typeface="Calibri" panose="020F0502020204030204" pitchFamily="34" charset="0"/>
                <a:cs typeface="Calibri" panose="020F0502020204030204" pitchFamily="34" charset="0"/>
              </a:rPr>
              <a:t>DemandTime</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StartStationId</a:t>
            </a:r>
            <a:r>
              <a:rPr lang="en-US" sz="2000" dirty="0">
                <a:latin typeface="Calibri" panose="020F0502020204030204" pitchFamily="34" charset="0"/>
                <a:ea typeface="Calibri" panose="020F0502020204030204" pitchFamily="34" charset="0"/>
                <a:cs typeface="Calibri" panose="020F0502020204030204" pitchFamily="34" charset="0"/>
              </a:rPr>
              <a:t>, &amp; </a:t>
            </a:r>
            <a:r>
              <a:rPr lang="en-US" sz="2000" dirty="0" err="1">
                <a:latin typeface="Calibri" panose="020F0502020204030204" pitchFamily="34" charset="0"/>
                <a:ea typeface="Calibri" panose="020F0502020204030204" pitchFamily="34" charset="0"/>
                <a:cs typeface="Calibri" panose="020F0502020204030204" pitchFamily="34" charset="0"/>
              </a:rPr>
              <a:t>EndStationId</a:t>
            </a:r>
            <a:r>
              <a:rPr lang="en-US" sz="2000" dirty="0">
                <a:latin typeface="Calibri" panose="020F0502020204030204" pitchFamily="34" charset="0"/>
                <a:ea typeface="Calibri" panose="020F0502020204030204" pitchFamily="34" charset="0"/>
                <a:cs typeface="Calibri" panose="020F0502020204030204" pitchFamily="34" charset="0"/>
              </a:rPr>
              <a:t> into factors.</a:t>
            </a:r>
          </a:p>
          <a:p>
            <a:pPr marL="800100" lvl="1"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Highlighting “Demand”</a:t>
            </a:r>
          </a:p>
          <a:p>
            <a:pPr marL="800100" lvl="1"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Minimum = 1.00 / Maximum = 294.00</a:t>
            </a:r>
          </a:p>
          <a:p>
            <a:pPr marL="800100" lvl="1" indent="-34290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25960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ED9F-BEB5-E6A2-86DB-C9D53094F9F0}"/>
              </a:ext>
            </a:extLst>
          </p:cNvPr>
          <p:cNvSpPr>
            <a:spLocks noGrp="1"/>
          </p:cNvSpPr>
          <p:nvPr>
            <p:ph type="title"/>
          </p:nvPr>
        </p:nvSpPr>
        <p:spPr/>
        <p:txBody>
          <a:bodyPr>
            <a:normAutofit/>
          </a:bodyPr>
          <a:lstStyle/>
          <a:p>
            <a:r>
              <a:rPr lang="en-US" dirty="0">
                <a:latin typeface="+mj-lt"/>
                <a:ea typeface="Calibri Light" panose="020F0302020204030204" pitchFamily="34" charset="0"/>
                <a:cs typeface="Calibri Light" panose="020F0302020204030204" pitchFamily="34" charset="0"/>
              </a:rPr>
              <a:t>Descriptive Analysis</a:t>
            </a:r>
          </a:p>
        </p:txBody>
      </p:sp>
      <p:sp>
        <p:nvSpPr>
          <p:cNvPr id="4" name="Slide Number Placeholder 3">
            <a:extLst>
              <a:ext uri="{FF2B5EF4-FFF2-40B4-BE49-F238E27FC236}">
                <a16:creationId xmlns:a16="http://schemas.microsoft.com/office/drawing/2014/main" id="{9FEE823D-A5DE-7DD7-B7BD-6333E5878844}"/>
              </a:ext>
            </a:extLst>
          </p:cNvPr>
          <p:cNvSpPr>
            <a:spLocks noGrp="1"/>
          </p:cNvSpPr>
          <p:nvPr>
            <p:ph type="sldNum" sz="quarter" idx="12"/>
          </p:nvPr>
        </p:nvSpPr>
        <p:spPr/>
        <p:txBody>
          <a:bodyPr/>
          <a:lstStyle/>
          <a:p>
            <a:fld id="{6E831A8F-1EC7-0348-B1DA-49FA1FF0B4CF}" type="slidenum">
              <a:rPr lang="en-US" smtClean="0"/>
              <a:pPr/>
              <a:t>4</a:t>
            </a:fld>
            <a:endParaRPr lang="en-US"/>
          </a:p>
        </p:txBody>
      </p:sp>
      <p:sp>
        <p:nvSpPr>
          <p:cNvPr id="5" name="Content Placeholder 4">
            <a:extLst>
              <a:ext uri="{FF2B5EF4-FFF2-40B4-BE49-F238E27FC236}">
                <a16:creationId xmlns:a16="http://schemas.microsoft.com/office/drawing/2014/main" id="{72BBEC45-D7F3-D060-0A0A-D2B1AB420705}"/>
              </a:ext>
            </a:extLst>
          </p:cNvPr>
          <p:cNvSpPr>
            <a:spLocks noGrp="1"/>
          </p:cNvSpPr>
          <p:nvPr>
            <p:ph idx="1"/>
          </p:nvPr>
        </p:nvSpPr>
        <p:spPr>
          <a:xfrm>
            <a:off x="609600" y="1600201"/>
            <a:ext cx="10972800" cy="4525963"/>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Compute descriptive statistics</a:t>
            </a:r>
          </a:p>
          <a:p>
            <a:pPr lvl="1"/>
            <a:r>
              <a:rPr lang="en-US" dirty="0">
                <a:latin typeface="Calibri" panose="020F0502020204030204" pitchFamily="34" charset="0"/>
                <a:ea typeface="Calibri" panose="020F0502020204030204" pitchFamily="34" charset="0"/>
                <a:cs typeface="Calibri" panose="020F0502020204030204" pitchFamily="34" charset="0"/>
              </a:rPr>
              <a:t>Univariate: The mean of demand came out to be </a:t>
            </a:r>
            <a:r>
              <a:rPr lang="en-US" b="1" u="sng" dirty="0">
                <a:latin typeface="Calibri" panose="020F0502020204030204" pitchFamily="34" charset="0"/>
                <a:ea typeface="Calibri" panose="020F0502020204030204" pitchFamily="34" charset="0"/>
                <a:cs typeface="Calibri" panose="020F0502020204030204" pitchFamily="34" charset="0"/>
              </a:rPr>
              <a:t>45.36</a:t>
            </a:r>
            <a:r>
              <a:rPr lang="en-US" dirty="0">
                <a:latin typeface="Calibri" panose="020F0502020204030204" pitchFamily="34" charset="0"/>
                <a:ea typeface="Calibri" panose="020F0502020204030204" pitchFamily="34" charset="0"/>
                <a:cs typeface="Calibri" panose="020F0502020204030204" pitchFamily="34" charset="0"/>
              </a:rPr>
              <a:t>, while the standard deviation of demand came out to be </a:t>
            </a:r>
            <a:r>
              <a:rPr lang="en-US" b="1" u="sng" dirty="0">
                <a:latin typeface="Calibri" panose="020F0502020204030204" pitchFamily="34" charset="0"/>
                <a:ea typeface="Calibri" panose="020F0502020204030204" pitchFamily="34" charset="0"/>
                <a:cs typeface="Calibri" panose="020F0502020204030204" pitchFamily="34" charset="0"/>
              </a:rPr>
              <a:t>32.61</a:t>
            </a:r>
            <a:r>
              <a:rPr lang="en-US" dirty="0">
                <a:latin typeface="Calibri" panose="020F0502020204030204" pitchFamily="34" charset="0"/>
                <a:ea typeface="Calibri" panose="020F0502020204030204" pitchFamily="34" charset="0"/>
                <a:cs typeface="Calibri" panose="020F0502020204030204" pitchFamily="34" charset="0"/>
              </a:rPr>
              <a:t>.</a:t>
            </a:r>
          </a:p>
          <a:p>
            <a:pPr lvl="1"/>
            <a:r>
              <a:rPr lang="en-US" dirty="0">
                <a:latin typeface="Calibri" panose="020F0502020204030204" pitchFamily="34" charset="0"/>
                <a:ea typeface="Calibri" panose="020F0502020204030204" pitchFamily="34" charset="0"/>
                <a:cs typeface="Calibri" panose="020F0502020204030204" pitchFamily="34" charset="0"/>
              </a:rPr>
              <a:t>Bivariate: The correlation between demand &amp; temperature came out to be </a:t>
            </a:r>
            <a:r>
              <a:rPr lang="en-US" b="1" u="sng" dirty="0">
                <a:latin typeface="Calibri" panose="020F0502020204030204" pitchFamily="34" charset="0"/>
                <a:ea typeface="Calibri" panose="020F0502020204030204" pitchFamily="34" charset="0"/>
                <a:cs typeface="Calibri" panose="020F0502020204030204" pitchFamily="34" charset="0"/>
              </a:rPr>
              <a:t>0.02</a:t>
            </a:r>
            <a:r>
              <a:rPr lang="en-US" dirty="0">
                <a:latin typeface="Calibri" panose="020F0502020204030204" pitchFamily="34" charset="0"/>
                <a:ea typeface="Calibri" panose="020F0502020204030204" pitchFamily="34" charset="0"/>
                <a:cs typeface="Calibri" panose="020F0502020204030204" pitchFamily="34" charset="0"/>
              </a:rPr>
              <a:t> which suggests a very weak but positive relationship between them. The covariance between demand and temperature of </a:t>
            </a:r>
            <a:r>
              <a:rPr lang="en-US" b="1" u="sng" dirty="0">
                <a:latin typeface="Calibri" panose="020F0502020204030204" pitchFamily="34" charset="0"/>
                <a:ea typeface="Calibri" panose="020F0502020204030204" pitchFamily="34" charset="0"/>
                <a:cs typeface="Calibri" panose="020F0502020204030204" pitchFamily="34" charset="0"/>
              </a:rPr>
              <a:t>10.40 </a:t>
            </a:r>
            <a:r>
              <a:rPr lang="en-US" dirty="0">
                <a:latin typeface="Calibri" panose="020F0502020204030204" pitchFamily="34" charset="0"/>
                <a:ea typeface="Calibri" panose="020F0502020204030204" pitchFamily="34" charset="0"/>
                <a:cs typeface="Calibri" panose="020F0502020204030204" pitchFamily="34" charset="0"/>
              </a:rPr>
              <a:t>indicates a positive relationship.</a:t>
            </a:r>
          </a:p>
          <a:p>
            <a:pPr lvl="1"/>
            <a:endParaRPr lang="en-US" dirty="0"/>
          </a:p>
          <a:p>
            <a:pPr lvl="1"/>
            <a:endParaRPr lang="en-US" dirty="0"/>
          </a:p>
        </p:txBody>
      </p:sp>
    </p:spTree>
    <p:extLst>
      <p:ext uri="{BB962C8B-B14F-4D97-AF65-F5344CB8AC3E}">
        <p14:creationId xmlns:p14="http://schemas.microsoft.com/office/powerpoint/2010/main" val="1777790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ED9F-BEB5-E6A2-86DB-C9D53094F9F0}"/>
              </a:ext>
            </a:extLst>
          </p:cNvPr>
          <p:cNvSpPr>
            <a:spLocks noGrp="1"/>
          </p:cNvSpPr>
          <p:nvPr>
            <p:ph type="title"/>
          </p:nvPr>
        </p:nvSpPr>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Evidence from Descriptive Analysis</a:t>
            </a:r>
          </a:p>
        </p:txBody>
      </p:sp>
      <p:sp>
        <p:nvSpPr>
          <p:cNvPr id="4" name="Slide Number Placeholder 3">
            <a:extLst>
              <a:ext uri="{FF2B5EF4-FFF2-40B4-BE49-F238E27FC236}">
                <a16:creationId xmlns:a16="http://schemas.microsoft.com/office/drawing/2014/main" id="{9FEE823D-A5DE-7DD7-B7BD-6333E5878844}"/>
              </a:ext>
            </a:extLst>
          </p:cNvPr>
          <p:cNvSpPr>
            <a:spLocks noGrp="1"/>
          </p:cNvSpPr>
          <p:nvPr>
            <p:ph type="sldNum" sz="quarter" idx="12"/>
          </p:nvPr>
        </p:nvSpPr>
        <p:spPr/>
        <p:txBody>
          <a:bodyPr/>
          <a:lstStyle/>
          <a:p>
            <a:fld id="{6E831A8F-1EC7-0348-B1DA-49FA1FF0B4CF}" type="slidenum">
              <a:rPr lang="en-US" smtClean="0"/>
              <a:pPr/>
              <a:t>5</a:t>
            </a:fld>
            <a:endParaRPr lang="en-US"/>
          </a:p>
        </p:txBody>
      </p:sp>
      <p:pic>
        <p:nvPicPr>
          <p:cNvPr id="8" name="Picture 7">
            <a:extLst>
              <a:ext uri="{FF2B5EF4-FFF2-40B4-BE49-F238E27FC236}">
                <a16:creationId xmlns:a16="http://schemas.microsoft.com/office/drawing/2014/main" id="{4007BFEA-D4BB-BEB1-F3B3-FE48A0FA6AD6}"/>
              </a:ext>
            </a:extLst>
          </p:cNvPr>
          <p:cNvPicPr>
            <a:picLocks noChangeAspect="1"/>
          </p:cNvPicPr>
          <p:nvPr/>
        </p:nvPicPr>
        <p:blipFill rotWithShape="1">
          <a:blip r:embed="rId2"/>
          <a:srcRect b="50370"/>
          <a:stretch/>
        </p:blipFill>
        <p:spPr>
          <a:xfrm>
            <a:off x="786893" y="2044863"/>
            <a:ext cx="4305901" cy="638264"/>
          </a:xfrm>
          <a:prstGeom prst="rect">
            <a:avLst/>
          </a:prstGeom>
        </p:spPr>
      </p:pic>
      <p:pic>
        <p:nvPicPr>
          <p:cNvPr id="7" name="Picture 6">
            <a:extLst>
              <a:ext uri="{FF2B5EF4-FFF2-40B4-BE49-F238E27FC236}">
                <a16:creationId xmlns:a16="http://schemas.microsoft.com/office/drawing/2014/main" id="{77DEF359-27B2-275E-DEFE-B276CE98F7F6}"/>
              </a:ext>
            </a:extLst>
          </p:cNvPr>
          <p:cNvPicPr>
            <a:picLocks noChangeAspect="1"/>
          </p:cNvPicPr>
          <p:nvPr/>
        </p:nvPicPr>
        <p:blipFill rotWithShape="1">
          <a:blip r:embed="rId3"/>
          <a:srcRect t="40659"/>
          <a:stretch/>
        </p:blipFill>
        <p:spPr>
          <a:xfrm>
            <a:off x="609600" y="3429000"/>
            <a:ext cx="10974332" cy="2232953"/>
          </a:xfrm>
          <a:prstGeom prst="rect">
            <a:avLst/>
          </a:prstGeom>
        </p:spPr>
      </p:pic>
      <p:pic>
        <p:nvPicPr>
          <p:cNvPr id="10" name="Picture 9">
            <a:extLst>
              <a:ext uri="{FF2B5EF4-FFF2-40B4-BE49-F238E27FC236}">
                <a16:creationId xmlns:a16="http://schemas.microsoft.com/office/drawing/2014/main" id="{6B134C3A-4047-CB71-FA9B-2B46CC0363B7}"/>
              </a:ext>
            </a:extLst>
          </p:cNvPr>
          <p:cNvPicPr>
            <a:picLocks noChangeAspect="1"/>
          </p:cNvPicPr>
          <p:nvPr/>
        </p:nvPicPr>
        <p:blipFill>
          <a:blip r:embed="rId4"/>
          <a:stretch>
            <a:fillRect/>
          </a:stretch>
        </p:blipFill>
        <p:spPr>
          <a:xfrm>
            <a:off x="5384467" y="2163511"/>
            <a:ext cx="6020640" cy="638264"/>
          </a:xfrm>
          <a:prstGeom prst="rect">
            <a:avLst/>
          </a:prstGeom>
        </p:spPr>
      </p:pic>
    </p:spTree>
    <p:extLst>
      <p:ext uri="{BB962C8B-B14F-4D97-AF65-F5344CB8AC3E}">
        <p14:creationId xmlns:p14="http://schemas.microsoft.com/office/powerpoint/2010/main" val="144469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024C56-0401-5084-2BD6-BA393A01A750}"/>
              </a:ext>
            </a:extLst>
          </p:cNvPr>
          <p:cNvSpPr>
            <a:spLocks noGrp="1"/>
          </p:cNvSpPr>
          <p:nvPr>
            <p:ph type="sldNum" sz="quarter" idx="12"/>
          </p:nvPr>
        </p:nvSpPr>
        <p:spPr/>
        <p:txBody>
          <a:bodyPr/>
          <a:lstStyle/>
          <a:p>
            <a:fld id="{6E831A8F-1EC7-0348-B1DA-49FA1FF0B4CF}" type="slidenum">
              <a:rPr lang="en-US" smtClean="0"/>
              <a:pPr/>
              <a:t>6</a:t>
            </a:fld>
            <a:endParaRPr lang="en-US"/>
          </a:p>
        </p:txBody>
      </p:sp>
      <p:pic>
        <p:nvPicPr>
          <p:cNvPr id="9" name="Content Placeholder 4" descr="A graph with different colored bars&#10;&#10;Description automatically generated">
            <a:extLst>
              <a:ext uri="{FF2B5EF4-FFF2-40B4-BE49-F238E27FC236}">
                <a16:creationId xmlns:a16="http://schemas.microsoft.com/office/drawing/2014/main" id="{9D484948-7CDF-2046-B309-FB0087D18FD0}"/>
              </a:ext>
            </a:extLst>
          </p:cNvPr>
          <p:cNvPicPr>
            <a:picLocks noChangeAspect="1"/>
          </p:cNvPicPr>
          <p:nvPr/>
        </p:nvPicPr>
        <p:blipFill>
          <a:blip r:embed="rId2"/>
          <a:stretch>
            <a:fillRect/>
          </a:stretch>
        </p:blipFill>
        <p:spPr>
          <a:xfrm>
            <a:off x="257049" y="1356359"/>
            <a:ext cx="5838951" cy="3776003"/>
          </a:xfrm>
          <a:prstGeom prst="rect">
            <a:avLst/>
          </a:prstGeom>
        </p:spPr>
      </p:pic>
      <p:sp>
        <p:nvSpPr>
          <p:cNvPr id="3" name="Title 1">
            <a:extLst>
              <a:ext uri="{FF2B5EF4-FFF2-40B4-BE49-F238E27FC236}">
                <a16:creationId xmlns:a16="http://schemas.microsoft.com/office/drawing/2014/main" id="{8FB111FB-4455-4EFD-3AD1-1E1A69CC9EEB}"/>
              </a:ext>
            </a:extLst>
          </p:cNvPr>
          <p:cNvSpPr txBox="1">
            <a:spLocks/>
          </p:cNvSpPr>
          <p:nvPr/>
        </p:nvSpPr>
        <p:spPr>
          <a:xfrm>
            <a:off x="711200" y="136940"/>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Cambria" panose="02040503050406030204" pitchFamily="18" charset="0"/>
                <a:ea typeface="Cambria" panose="02040503050406030204" pitchFamily="18" charset="0"/>
                <a:cs typeface="+mj-cs"/>
              </a:defRPr>
            </a:lvl1pPr>
          </a:lstStyle>
          <a:p>
            <a:r>
              <a:rPr lang="en-US" dirty="0">
                <a:latin typeface="Calibri" panose="020F0502020204030204" pitchFamily="34" charset="0"/>
                <a:ea typeface="Calibri" panose="020F0502020204030204" pitchFamily="34" charset="0"/>
                <a:cs typeface="Calibri" panose="020F0502020204030204" pitchFamily="34" charset="0"/>
              </a:rPr>
              <a:t>Visualizations using </a:t>
            </a:r>
            <a:r>
              <a:rPr lang="en-US" dirty="0" err="1">
                <a:latin typeface="Calibri" panose="020F0502020204030204" pitchFamily="34" charset="0"/>
                <a:ea typeface="Calibri" panose="020F0502020204030204" pitchFamily="34" charset="0"/>
                <a:cs typeface="Calibri" panose="020F0502020204030204" pitchFamily="34" charset="0"/>
              </a:rPr>
              <a:t>ggplot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descr="A screenshot of a graph&#10;&#10;Description automatically generated">
            <a:extLst>
              <a:ext uri="{FF2B5EF4-FFF2-40B4-BE49-F238E27FC236}">
                <a16:creationId xmlns:a16="http://schemas.microsoft.com/office/drawing/2014/main" id="{3B4F628B-1B9C-DC51-A025-209915567B7F}"/>
              </a:ext>
            </a:extLst>
          </p:cNvPr>
          <p:cNvPicPr>
            <a:picLocks noChangeAspect="1"/>
          </p:cNvPicPr>
          <p:nvPr/>
        </p:nvPicPr>
        <p:blipFill>
          <a:blip r:embed="rId3"/>
          <a:stretch>
            <a:fillRect/>
          </a:stretch>
        </p:blipFill>
        <p:spPr>
          <a:xfrm>
            <a:off x="8789533" y="1224118"/>
            <a:ext cx="3068795" cy="2907234"/>
          </a:xfrm>
          <a:prstGeom prst="rect">
            <a:avLst/>
          </a:prstGeom>
        </p:spPr>
      </p:pic>
      <p:pic>
        <p:nvPicPr>
          <p:cNvPr id="2" name="Picture 1" descr="A close-up of a receipt&#10;&#10;Description automatically generated">
            <a:extLst>
              <a:ext uri="{FF2B5EF4-FFF2-40B4-BE49-F238E27FC236}">
                <a16:creationId xmlns:a16="http://schemas.microsoft.com/office/drawing/2014/main" id="{183A9E80-3095-A320-D469-E81AECE3F817}"/>
              </a:ext>
            </a:extLst>
          </p:cNvPr>
          <p:cNvPicPr>
            <a:picLocks noChangeAspect="1"/>
          </p:cNvPicPr>
          <p:nvPr/>
        </p:nvPicPr>
        <p:blipFill>
          <a:blip r:embed="rId4"/>
          <a:stretch>
            <a:fillRect/>
          </a:stretch>
        </p:blipFill>
        <p:spPr>
          <a:xfrm>
            <a:off x="6096000" y="2100387"/>
            <a:ext cx="2372571" cy="1328613"/>
          </a:xfrm>
          <a:prstGeom prst="rect">
            <a:avLst/>
          </a:prstGeom>
        </p:spPr>
      </p:pic>
      <p:sp>
        <p:nvSpPr>
          <p:cNvPr id="8" name="TextBox 7">
            <a:extLst>
              <a:ext uri="{FF2B5EF4-FFF2-40B4-BE49-F238E27FC236}">
                <a16:creationId xmlns:a16="http://schemas.microsoft.com/office/drawing/2014/main" id="{B1EE217F-785D-5EDE-5393-167BFF47672D}"/>
              </a:ext>
            </a:extLst>
          </p:cNvPr>
          <p:cNvSpPr txBox="1"/>
          <p:nvPr/>
        </p:nvSpPr>
        <p:spPr>
          <a:xfrm>
            <a:off x="6080450" y="4747116"/>
            <a:ext cx="5854501"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a:t>Demand for bikes is higher on Thursday, Wednesday, and then Friday. But the demand is more on weekdays than on weekends.</a:t>
            </a:r>
          </a:p>
        </p:txBody>
      </p:sp>
    </p:spTree>
    <p:extLst>
      <p:ext uri="{BB962C8B-B14F-4D97-AF65-F5344CB8AC3E}">
        <p14:creationId xmlns:p14="http://schemas.microsoft.com/office/powerpoint/2010/main" val="46648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ED9F-BEB5-E6A2-86DB-C9D53094F9F0}"/>
              </a:ext>
            </a:extLst>
          </p:cNvPr>
          <p:cNvSpPr>
            <a:spLocks noGrp="1"/>
          </p:cNvSpPr>
          <p:nvPr>
            <p:ph type="title"/>
          </p:nvPr>
        </p:nvSpPr>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Visualizations using </a:t>
            </a:r>
            <a:r>
              <a:rPr lang="en-US" dirty="0" err="1">
                <a:latin typeface="Calibri" panose="020F0502020204030204" pitchFamily="34" charset="0"/>
                <a:ea typeface="Calibri" panose="020F0502020204030204" pitchFamily="34" charset="0"/>
                <a:cs typeface="Calibri" panose="020F0502020204030204" pitchFamily="34" charset="0"/>
              </a:rPr>
              <a:t>ggplot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9FEE823D-A5DE-7DD7-B7BD-6333E5878844}"/>
              </a:ext>
            </a:extLst>
          </p:cNvPr>
          <p:cNvSpPr>
            <a:spLocks noGrp="1"/>
          </p:cNvSpPr>
          <p:nvPr>
            <p:ph type="sldNum" sz="quarter" idx="12"/>
          </p:nvPr>
        </p:nvSpPr>
        <p:spPr/>
        <p:txBody>
          <a:bodyPr/>
          <a:lstStyle/>
          <a:p>
            <a:fld id="{6E831A8F-1EC7-0348-B1DA-49FA1FF0B4CF}" type="slidenum">
              <a:rPr lang="en-US" smtClean="0"/>
              <a:pPr/>
              <a:t>7</a:t>
            </a:fld>
            <a:endParaRPr lang="en-US"/>
          </a:p>
        </p:txBody>
      </p:sp>
      <p:pic>
        <p:nvPicPr>
          <p:cNvPr id="10" name="Picture 9">
            <a:extLst>
              <a:ext uri="{FF2B5EF4-FFF2-40B4-BE49-F238E27FC236}">
                <a16:creationId xmlns:a16="http://schemas.microsoft.com/office/drawing/2014/main" id="{C746C4D2-AF2A-874E-3164-A4E864A2B903}"/>
              </a:ext>
            </a:extLst>
          </p:cNvPr>
          <p:cNvPicPr>
            <a:picLocks noChangeAspect="1"/>
          </p:cNvPicPr>
          <p:nvPr/>
        </p:nvPicPr>
        <p:blipFill>
          <a:blip r:embed="rId2"/>
          <a:stretch>
            <a:fillRect/>
          </a:stretch>
        </p:blipFill>
        <p:spPr>
          <a:xfrm>
            <a:off x="6096000" y="1315237"/>
            <a:ext cx="5486400" cy="3496016"/>
          </a:xfrm>
          <a:prstGeom prst="rect">
            <a:avLst/>
          </a:prstGeom>
        </p:spPr>
      </p:pic>
      <p:pic>
        <p:nvPicPr>
          <p:cNvPr id="3" name="Picture 2" descr="A graph of a trip duration&#10;&#10;Description automatically generated">
            <a:extLst>
              <a:ext uri="{FF2B5EF4-FFF2-40B4-BE49-F238E27FC236}">
                <a16:creationId xmlns:a16="http://schemas.microsoft.com/office/drawing/2014/main" id="{D90ED140-8567-17B4-B477-A5F698A0199C}"/>
              </a:ext>
            </a:extLst>
          </p:cNvPr>
          <p:cNvPicPr>
            <a:picLocks noChangeAspect="1"/>
          </p:cNvPicPr>
          <p:nvPr/>
        </p:nvPicPr>
        <p:blipFill>
          <a:blip r:embed="rId3"/>
          <a:stretch>
            <a:fillRect/>
          </a:stretch>
        </p:blipFill>
        <p:spPr>
          <a:xfrm>
            <a:off x="609600" y="1252965"/>
            <a:ext cx="4866047" cy="3496016"/>
          </a:xfrm>
          <a:prstGeom prst="rect">
            <a:avLst/>
          </a:prstGeom>
        </p:spPr>
      </p:pic>
      <p:sp>
        <p:nvSpPr>
          <p:cNvPr id="5" name="TextBox 4">
            <a:extLst>
              <a:ext uri="{FF2B5EF4-FFF2-40B4-BE49-F238E27FC236}">
                <a16:creationId xmlns:a16="http://schemas.microsoft.com/office/drawing/2014/main" id="{8C46D6CB-C59D-9B50-2B39-0DF923505AE6}"/>
              </a:ext>
            </a:extLst>
          </p:cNvPr>
          <p:cNvSpPr txBox="1"/>
          <p:nvPr/>
        </p:nvSpPr>
        <p:spPr>
          <a:xfrm>
            <a:off x="1027709" y="4955458"/>
            <a:ext cx="4625839" cy="923330"/>
          </a:xfrm>
          <a:prstGeom prst="rect">
            <a:avLst/>
          </a:prstGeom>
          <a:noFill/>
        </p:spPr>
        <p:txBody>
          <a:bodyPr wrap="square" lIns="91440" tIns="45720" rIns="91440" bIns="45720" rtlCol="0" anchor="t">
            <a:spAutoFit/>
          </a:bodyPr>
          <a:lstStyle/>
          <a:p>
            <a:r>
              <a:rPr lang="en-IN" dirty="0">
                <a:latin typeface="Calibri" panose="020F0502020204030204" pitchFamily="34" charset="0"/>
                <a:ea typeface="Calibri" panose="020F0502020204030204" pitchFamily="34" charset="0"/>
                <a:cs typeface="Calibri" panose="020F0502020204030204" pitchFamily="34" charset="0"/>
              </a:rPr>
              <a:t>The highest trip duration time is 5 minutes and then 10 minutes, so we can conclude that short trips are more frequent.</a:t>
            </a:r>
          </a:p>
        </p:txBody>
      </p:sp>
      <p:sp>
        <p:nvSpPr>
          <p:cNvPr id="6" name="TextBox 5">
            <a:extLst>
              <a:ext uri="{FF2B5EF4-FFF2-40B4-BE49-F238E27FC236}">
                <a16:creationId xmlns:a16="http://schemas.microsoft.com/office/drawing/2014/main" id="{FA0C437E-6345-49FE-A009-2F4992E972C1}"/>
              </a:ext>
            </a:extLst>
          </p:cNvPr>
          <p:cNvSpPr txBox="1"/>
          <p:nvPr/>
        </p:nvSpPr>
        <p:spPr>
          <a:xfrm>
            <a:off x="6538452" y="5006229"/>
            <a:ext cx="4625839" cy="923330"/>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The majority of bike stations have a demand of 50 or so bikes, which is greater than the mean demand.</a:t>
            </a:r>
          </a:p>
        </p:txBody>
      </p:sp>
    </p:spTree>
    <p:extLst>
      <p:ext uri="{BB962C8B-B14F-4D97-AF65-F5344CB8AC3E}">
        <p14:creationId xmlns:p14="http://schemas.microsoft.com/office/powerpoint/2010/main" val="2401287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ED9F-BEB5-E6A2-86DB-C9D53094F9F0}"/>
              </a:ext>
            </a:extLst>
          </p:cNvPr>
          <p:cNvSpPr>
            <a:spLocks noGrp="1"/>
          </p:cNvSpPr>
          <p:nvPr>
            <p:ph type="title"/>
          </p:nvPr>
        </p:nvSpPr>
        <p:spPr/>
        <p:txBody>
          <a:bodyPr>
            <a:normAutofit fontScale="90000"/>
          </a:bodyPr>
          <a:lstStyle/>
          <a:p>
            <a:br>
              <a:rPr lang="en-US"/>
            </a:br>
            <a:endParaRPr lang="en-US"/>
          </a:p>
        </p:txBody>
      </p:sp>
      <p:sp>
        <p:nvSpPr>
          <p:cNvPr id="4" name="Slide Number Placeholder 3">
            <a:extLst>
              <a:ext uri="{FF2B5EF4-FFF2-40B4-BE49-F238E27FC236}">
                <a16:creationId xmlns:a16="http://schemas.microsoft.com/office/drawing/2014/main" id="{9FEE823D-A5DE-7DD7-B7BD-6333E5878844}"/>
              </a:ext>
            </a:extLst>
          </p:cNvPr>
          <p:cNvSpPr>
            <a:spLocks noGrp="1"/>
          </p:cNvSpPr>
          <p:nvPr>
            <p:ph type="sldNum" sz="quarter" idx="12"/>
          </p:nvPr>
        </p:nvSpPr>
        <p:spPr/>
        <p:txBody>
          <a:bodyPr/>
          <a:lstStyle/>
          <a:p>
            <a:fld id="{6E831A8F-1EC7-0348-B1DA-49FA1FF0B4CF}" type="slidenum">
              <a:rPr lang="en-US" smtClean="0"/>
              <a:pPr/>
              <a:t>8</a:t>
            </a:fld>
            <a:endParaRPr lang="en-US"/>
          </a:p>
        </p:txBody>
      </p:sp>
      <p:pic>
        <p:nvPicPr>
          <p:cNvPr id="3" name="Picture 2" descr="A graph of a temperature&#10;&#10;Description automatically generated">
            <a:extLst>
              <a:ext uri="{FF2B5EF4-FFF2-40B4-BE49-F238E27FC236}">
                <a16:creationId xmlns:a16="http://schemas.microsoft.com/office/drawing/2014/main" id="{B3F722B2-A8C7-07C9-B376-A4F59A0F6409}"/>
              </a:ext>
            </a:extLst>
          </p:cNvPr>
          <p:cNvPicPr>
            <a:picLocks noChangeAspect="1"/>
          </p:cNvPicPr>
          <p:nvPr/>
        </p:nvPicPr>
        <p:blipFill>
          <a:blip r:embed="rId2"/>
          <a:stretch>
            <a:fillRect/>
          </a:stretch>
        </p:blipFill>
        <p:spPr>
          <a:xfrm>
            <a:off x="394000" y="1721067"/>
            <a:ext cx="5497213" cy="3534290"/>
          </a:xfrm>
          <a:prstGeom prst="rect">
            <a:avLst/>
          </a:prstGeom>
        </p:spPr>
      </p:pic>
      <p:pic>
        <p:nvPicPr>
          <p:cNvPr id="6" name="Picture 5" descr="A graph with a number of squares&#10;&#10;Description automatically generated">
            <a:extLst>
              <a:ext uri="{FF2B5EF4-FFF2-40B4-BE49-F238E27FC236}">
                <a16:creationId xmlns:a16="http://schemas.microsoft.com/office/drawing/2014/main" id="{78E6C9DF-1B1B-B74A-CEAF-B5955C28F643}"/>
              </a:ext>
            </a:extLst>
          </p:cNvPr>
          <p:cNvPicPr>
            <a:picLocks noChangeAspect="1"/>
          </p:cNvPicPr>
          <p:nvPr/>
        </p:nvPicPr>
        <p:blipFill>
          <a:blip r:embed="rId3"/>
          <a:stretch>
            <a:fillRect/>
          </a:stretch>
        </p:blipFill>
        <p:spPr>
          <a:xfrm>
            <a:off x="6300789" y="1721067"/>
            <a:ext cx="5521669" cy="3539440"/>
          </a:xfrm>
          <a:prstGeom prst="rect">
            <a:avLst/>
          </a:prstGeom>
        </p:spPr>
      </p:pic>
      <p:sp>
        <p:nvSpPr>
          <p:cNvPr id="8" name="TextBox 7">
            <a:extLst>
              <a:ext uri="{FF2B5EF4-FFF2-40B4-BE49-F238E27FC236}">
                <a16:creationId xmlns:a16="http://schemas.microsoft.com/office/drawing/2014/main" id="{195EBC30-AD7A-BE2B-23CE-7C35BCFBED40}"/>
              </a:ext>
            </a:extLst>
          </p:cNvPr>
          <p:cNvSpPr txBox="1"/>
          <p:nvPr/>
        </p:nvSpPr>
        <p:spPr>
          <a:xfrm>
            <a:off x="829686" y="368643"/>
            <a:ext cx="103552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latin typeface="Calibri" panose="020F0502020204030204" pitchFamily="34" charset="0"/>
                <a:ea typeface="Calibri" panose="020F0502020204030204" pitchFamily="34" charset="0"/>
                <a:cs typeface="Calibri" panose="020F0502020204030204" pitchFamily="34" charset="0"/>
              </a:rPr>
              <a:t>Visualizations using </a:t>
            </a:r>
            <a:r>
              <a:rPr lang="en-US" sz="4400" dirty="0" err="1">
                <a:latin typeface="Calibri" panose="020F0502020204030204" pitchFamily="34" charset="0"/>
                <a:ea typeface="Calibri" panose="020F0502020204030204" pitchFamily="34" charset="0"/>
                <a:cs typeface="Calibri" panose="020F0502020204030204" pitchFamily="34" charset="0"/>
              </a:rPr>
              <a:t>ggplot</a:t>
            </a:r>
            <a:endParaRPr lang="en-US" sz="44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BC38809-1440-7855-C58A-C3A5EF5127E7}"/>
              </a:ext>
            </a:extLst>
          </p:cNvPr>
          <p:cNvSpPr txBox="1"/>
          <p:nvPr/>
        </p:nvSpPr>
        <p:spPr>
          <a:xfrm>
            <a:off x="829686" y="5159522"/>
            <a:ext cx="4625839" cy="923330"/>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Looking at this temperature distribution, the demands are high when temperature is at 75 degrees.</a:t>
            </a:r>
          </a:p>
        </p:txBody>
      </p:sp>
      <p:sp>
        <p:nvSpPr>
          <p:cNvPr id="7" name="TextBox 6">
            <a:extLst>
              <a:ext uri="{FF2B5EF4-FFF2-40B4-BE49-F238E27FC236}">
                <a16:creationId xmlns:a16="http://schemas.microsoft.com/office/drawing/2014/main" id="{263479DC-0AF0-F92A-93DA-11136EFE4623}"/>
              </a:ext>
            </a:extLst>
          </p:cNvPr>
          <p:cNvSpPr txBox="1"/>
          <p:nvPr/>
        </p:nvSpPr>
        <p:spPr>
          <a:xfrm>
            <a:off x="7094213" y="5298021"/>
            <a:ext cx="4625839" cy="646331"/>
          </a:xfrm>
          <a:prstGeom prst="rect">
            <a:avLst/>
          </a:prstGeom>
          <a:noFill/>
        </p:spPr>
        <p:txBody>
          <a:bodyPr wrap="square" lIns="91440" tIns="45720" rIns="91440" bIns="45720" rtlCol="0" anchor="t">
            <a:spAutoFit/>
          </a:bodyPr>
          <a:lstStyle/>
          <a:p>
            <a:r>
              <a:rPr lang="en-IN" dirty="0">
                <a:latin typeface="Calibri" panose="020F0502020204030204" pitchFamily="34" charset="0"/>
                <a:ea typeface="Calibri" panose="020F0502020204030204" pitchFamily="34" charset="0"/>
                <a:cs typeface="Calibri" panose="020F0502020204030204" pitchFamily="34" charset="0"/>
              </a:rPr>
              <a:t>There is a higher demand for bikes in the evening, than in the daytime.</a:t>
            </a:r>
          </a:p>
        </p:txBody>
      </p:sp>
    </p:spTree>
    <p:extLst>
      <p:ext uri="{BB962C8B-B14F-4D97-AF65-F5344CB8AC3E}">
        <p14:creationId xmlns:p14="http://schemas.microsoft.com/office/powerpoint/2010/main" val="66013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ED9F-BEB5-E6A2-86DB-C9D53094F9F0}"/>
              </a:ext>
            </a:extLst>
          </p:cNvPr>
          <p:cNvSpPr>
            <a:spLocks noGrp="1"/>
          </p:cNvSpPr>
          <p:nvPr>
            <p:ph type="title"/>
          </p:nvPr>
        </p:nvSpPr>
        <p:spPr/>
        <p:txBody>
          <a:bodyPr>
            <a:normAutofit fontScale="90000"/>
          </a:bodyPr>
          <a:lstStyle/>
          <a:p>
            <a:br>
              <a:rPr lang="en-US"/>
            </a:br>
            <a:endParaRPr lang="en-US"/>
          </a:p>
        </p:txBody>
      </p:sp>
      <p:sp>
        <p:nvSpPr>
          <p:cNvPr id="4" name="Slide Number Placeholder 3">
            <a:extLst>
              <a:ext uri="{FF2B5EF4-FFF2-40B4-BE49-F238E27FC236}">
                <a16:creationId xmlns:a16="http://schemas.microsoft.com/office/drawing/2014/main" id="{9FEE823D-A5DE-7DD7-B7BD-6333E5878844}"/>
              </a:ext>
            </a:extLst>
          </p:cNvPr>
          <p:cNvSpPr>
            <a:spLocks noGrp="1"/>
          </p:cNvSpPr>
          <p:nvPr>
            <p:ph type="sldNum" sz="quarter" idx="12"/>
          </p:nvPr>
        </p:nvSpPr>
        <p:spPr/>
        <p:txBody>
          <a:bodyPr/>
          <a:lstStyle/>
          <a:p>
            <a:fld id="{6E831A8F-1EC7-0348-B1DA-49FA1FF0B4CF}" type="slidenum">
              <a:rPr lang="en-US" smtClean="0"/>
              <a:pPr/>
              <a:t>9</a:t>
            </a:fld>
            <a:endParaRPr lang="en-US"/>
          </a:p>
        </p:txBody>
      </p:sp>
      <p:pic>
        <p:nvPicPr>
          <p:cNvPr id="3" name="Picture 2" descr="A graph of snow fall&#10;&#10;Description automatically generated">
            <a:extLst>
              <a:ext uri="{FF2B5EF4-FFF2-40B4-BE49-F238E27FC236}">
                <a16:creationId xmlns:a16="http://schemas.microsoft.com/office/drawing/2014/main" id="{77A217F7-F926-0FE2-EF5D-6E9C4BF8F5B5}"/>
              </a:ext>
            </a:extLst>
          </p:cNvPr>
          <p:cNvPicPr>
            <a:picLocks noChangeAspect="1"/>
          </p:cNvPicPr>
          <p:nvPr/>
        </p:nvPicPr>
        <p:blipFill>
          <a:blip r:embed="rId2"/>
          <a:stretch>
            <a:fillRect/>
          </a:stretch>
        </p:blipFill>
        <p:spPr>
          <a:xfrm>
            <a:off x="2736379" y="998538"/>
            <a:ext cx="6400026" cy="4250372"/>
          </a:xfrm>
          <a:prstGeom prst="rect">
            <a:avLst/>
          </a:prstGeom>
        </p:spPr>
      </p:pic>
      <p:sp>
        <p:nvSpPr>
          <p:cNvPr id="7" name="TextBox 6">
            <a:extLst>
              <a:ext uri="{FF2B5EF4-FFF2-40B4-BE49-F238E27FC236}">
                <a16:creationId xmlns:a16="http://schemas.microsoft.com/office/drawing/2014/main" id="{6A3F4DC6-BE43-1A74-D760-6A7E2832FB63}"/>
              </a:ext>
            </a:extLst>
          </p:cNvPr>
          <p:cNvSpPr txBox="1"/>
          <p:nvPr/>
        </p:nvSpPr>
        <p:spPr>
          <a:xfrm>
            <a:off x="1274806" y="162697"/>
            <a:ext cx="932317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latin typeface="Calibri" panose="020F0502020204030204" pitchFamily="34" charset="0"/>
                <a:ea typeface="Calibri" panose="020F0502020204030204" pitchFamily="34" charset="0"/>
                <a:cs typeface="Calibri" panose="020F0502020204030204" pitchFamily="34" charset="0"/>
              </a:rPr>
              <a:t>Visualizations using </a:t>
            </a:r>
            <a:r>
              <a:rPr lang="en-US" sz="4400" dirty="0" err="1">
                <a:latin typeface="Calibri" panose="020F0502020204030204" pitchFamily="34" charset="0"/>
                <a:ea typeface="Calibri" panose="020F0502020204030204" pitchFamily="34" charset="0"/>
                <a:cs typeface="Calibri" panose="020F0502020204030204" pitchFamily="34" charset="0"/>
              </a:rPr>
              <a:t>ggplot</a:t>
            </a:r>
            <a:endParaRPr lang="en-US" sz="9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CD97461-5EFB-76D4-09A3-C7609DE0E754}"/>
              </a:ext>
            </a:extLst>
          </p:cNvPr>
          <p:cNvSpPr txBox="1"/>
          <p:nvPr/>
        </p:nvSpPr>
        <p:spPr>
          <a:xfrm>
            <a:off x="983183" y="5315310"/>
            <a:ext cx="9906418" cy="707886"/>
          </a:xfrm>
          <a:prstGeom prst="rect">
            <a:avLst/>
          </a:prstGeom>
          <a:noFill/>
        </p:spPr>
        <p:txBody>
          <a:bodyPr wrap="square" lIns="91440" tIns="45720" rIns="91440" bIns="45720" rtlCol="0" anchor="t">
            <a:spAutoFit/>
          </a:bodyPr>
          <a:lstStyle/>
          <a:p>
            <a:pPr algn="ctr"/>
            <a:r>
              <a:rPr lang="en-IN" sz="2000" dirty="0">
                <a:latin typeface="Calibri" panose="020F0502020204030204" pitchFamily="34" charset="0"/>
                <a:ea typeface="Calibri" panose="020F0502020204030204" pitchFamily="34" charset="0"/>
                <a:cs typeface="Calibri" panose="020F0502020204030204" pitchFamily="34" charset="0"/>
              </a:rPr>
              <a:t>This scatter plot shows where increasing levels of snow fall generally lead to lower bike demand.</a:t>
            </a:r>
          </a:p>
        </p:txBody>
      </p:sp>
    </p:spTree>
    <p:extLst>
      <p:ext uri="{BB962C8B-B14F-4D97-AF65-F5344CB8AC3E}">
        <p14:creationId xmlns:p14="http://schemas.microsoft.com/office/powerpoint/2010/main" val="2844148576"/>
      </p:ext>
    </p:extLst>
  </p:cSld>
  <p:clrMapOvr>
    <a:masterClrMapping/>
  </p:clrMapOvr>
</p:sld>
</file>

<file path=ppt/theme/theme1.xml><?xml version="1.0" encoding="utf-8"?>
<a:theme xmlns:a="http://schemas.openxmlformats.org/drawingml/2006/main" name="Version 6_2011">
  <a:themeElements>
    <a:clrScheme name="Custom Depaul">
      <a:dk1>
        <a:sysClr val="windowText" lastClr="000000"/>
      </a:dk1>
      <a:lt1>
        <a:sysClr val="window" lastClr="FFFFFF"/>
      </a:lt1>
      <a:dk2>
        <a:srgbClr val="1F497D"/>
      </a:dk2>
      <a:lt2>
        <a:srgbClr val="EEECE1"/>
      </a:lt2>
      <a:accent1>
        <a:srgbClr val="416A9C"/>
      </a:accent1>
      <a:accent2>
        <a:srgbClr val="C0962B"/>
      </a:accent2>
      <a:accent3>
        <a:srgbClr val="BB1F2E"/>
      </a:accent3>
      <a:accent4>
        <a:srgbClr val="3478A2"/>
      </a:accent4>
      <a:accent5>
        <a:srgbClr val="C6C225"/>
      </a:accent5>
      <a:accent6>
        <a:srgbClr val="F79646"/>
      </a:accent6>
      <a:hlink>
        <a:srgbClr val="85D2DD"/>
      </a:hlink>
      <a:folHlink>
        <a:srgbClr val="5C27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C78D80EA275B4DBB222431294C2202" ma:contentTypeVersion="10" ma:contentTypeDescription="Create a new document." ma:contentTypeScope="" ma:versionID="c2e330e58fa3c88ac4db42cd0c174e1d">
  <xsd:schema xmlns:xsd="http://www.w3.org/2001/XMLSchema" xmlns:xs="http://www.w3.org/2001/XMLSchema" xmlns:p="http://schemas.microsoft.com/office/2006/metadata/properties" xmlns:ns3="2ae5db21-3e25-4d33-928d-691d221f10c4" xmlns:ns4="a93e588a-6209-49c5-938d-ca537821d863" targetNamespace="http://schemas.microsoft.com/office/2006/metadata/properties" ma:root="true" ma:fieldsID="d665062403df6c18cbb22740ab91ccf2" ns3:_="" ns4:_="">
    <xsd:import namespace="2ae5db21-3e25-4d33-928d-691d221f10c4"/>
    <xsd:import namespace="a93e588a-6209-49c5-938d-ca537821d86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e5db21-3e25-4d33-928d-691d221f10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3e588a-6209-49c5-938d-ca537821d86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ae5db21-3e25-4d33-928d-691d221f10c4" xsi:nil="true"/>
  </documentManagement>
</p:properties>
</file>

<file path=customXml/itemProps1.xml><?xml version="1.0" encoding="utf-8"?>
<ds:datastoreItem xmlns:ds="http://schemas.openxmlformats.org/officeDocument/2006/customXml" ds:itemID="{E166F1FD-502C-407A-AB60-5F70F7865AC6}">
  <ds:schemaRefs>
    <ds:schemaRef ds:uri="2ae5db21-3e25-4d33-928d-691d221f10c4"/>
    <ds:schemaRef ds:uri="a93e588a-6209-49c5-938d-ca537821d8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9FD85DA-A273-44E1-A854-BDA7BC943AB3}">
  <ds:schemaRefs>
    <ds:schemaRef ds:uri="http://schemas.microsoft.com/sharepoint/v3/contenttype/forms"/>
  </ds:schemaRefs>
</ds:datastoreItem>
</file>

<file path=customXml/itemProps3.xml><?xml version="1.0" encoding="utf-8"?>
<ds:datastoreItem xmlns:ds="http://schemas.openxmlformats.org/officeDocument/2006/customXml" ds:itemID="{BE23C117-EE2F-448B-8285-E3D8159CF881}">
  <ds:schemaRefs>
    <ds:schemaRef ds:uri="http://purl.org/dc/terms/"/>
    <ds:schemaRef ds:uri="http://purl.org/dc/elements/1.1/"/>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a93e588a-6209-49c5-938d-ca537821d863"/>
    <ds:schemaRef ds:uri="2ae5db21-3e25-4d33-928d-691d221f10c4"/>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Version 6_2011.potx</Template>
  <TotalTime>0</TotalTime>
  <Words>674</Words>
  <Application>Microsoft Office PowerPoint</Application>
  <PresentationFormat>Widescreen</PresentationFormat>
  <Paragraphs>142</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Version 6_2011</vt:lpstr>
      <vt:lpstr>Citi Bike Case Study</vt:lpstr>
      <vt:lpstr>Objective and Question</vt:lpstr>
      <vt:lpstr>What did you find in the data?</vt:lpstr>
      <vt:lpstr>Descriptive Analysis</vt:lpstr>
      <vt:lpstr>Evidence from Descriptive Analysis</vt:lpstr>
      <vt:lpstr>PowerPoint Presentation</vt:lpstr>
      <vt:lpstr>Visualizations using ggplot</vt:lpstr>
      <vt:lpstr> </vt:lpstr>
      <vt:lpstr> </vt:lpstr>
      <vt:lpstr>Bivariate Visualizations</vt:lpstr>
      <vt:lpstr>Predictive Analysis: Linear Regression Model</vt:lpstr>
      <vt:lpstr>Predictive Analysis: Linear Regression Model</vt:lpstr>
      <vt:lpstr>Evidence from Predictive Analysis</vt:lpstr>
      <vt:lpstr>Evidence from Predictive Analysis</vt:lpstr>
      <vt:lpstr>Prescriptive Analysis</vt:lpstr>
      <vt:lpstr>Proposed Solution and Business Model</vt:lpstr>
      <vt:lpstr>Proposed Solution and Business Model</vt:lpstr>
    </vt:vector>
  </TitlesOfParts>
  <Company>DePaul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DePaul University</dc:creator>
  <cp:lastModifiedBy>McKinney, Calen</cp:lastModifiedBy>
  <cp:revision>3</cp:revision>
  <dcterms:created xsi:type="dcterms:W3CDTF">2012-02-24T22:14:36Z</dcterms:created>
  <dcterms:modified xsi:type="dcterms:W3CDTF">2025-02-15T02:51:49Z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0x0101002FC78D80EA275B4DBB222431294C2202</vt:lpwstr>
  </property>
</Properties>
</file>